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10" r:id="rId2"/>
    <p:sldId id="394" r:id="rId3"/>
    <p:sldId id="329" r:id="rId4"/>
    <p:sldId id="331" r:id="rId5"/>
    <p:sldId id="383" r:id="rId6"/>
    <p:sldId id="257" r:id="rId7"/>
    <p:sldId id="384" r:id="rId8"/>
    <p:sldId id="397" r:id="rId9"/>
    <p:sldId id="425" r:id="rId10"/>
    <p:sldId id="259" r:id="rId11"/>
    <p:sldId id="258" r:id="rId12"/>
    <p:sldId id="381" r:id="rId13"/>
    <p:sldId id="313" r:id="rId14"/>
    <p:sldId id="389" r:id="rId15"/>
    <p:sldId id="261" r:id="rId16"/>
    <p:sldId id="348" r:id="rId17"/>
    <p:sldId id="342" r:id="rId18"/>
    <p:sldId id="417" r:id="rId19"/>
    <p:sldId id="409" r:id="rId20"/>
    <p:sldId id="408" r:id="rId21"/>
    <p:sldId id="410" r:id="rId22"/>
    <p:sldId id="411" r:id="rId23"/>
    <p:sldId id="412" r:id="rId24"/>
    <p:sldId id="407" r:id="rId25"/>
    <p:sldId id="413" r:id="rId26"/>
    <p:sldId id="414" r:id="rId27"/>
    <p:sldId id="418" r:id="rId28"/>
    <p:sldId id="415" r:id="rId29"/>
    <p:sldId id="421" r:id="rId30"/>
    <p:sldId id="420" r:id="rId31"/>
    <p:sldId id="419" r:id="rId32"/>
    <p:sldId id="379" r:id="rId33"/>
    <p:sldId id="267" r:id="rId34"/>
    <p:sldId id="266" r:id="rId35"/>
    <p:sldId id="311" r:id="rId36"/>
    <p:sldId id="312" r:id="rId37"/>
    <p:sldId id="346" r:id="rId38"/>
    <p:sldId id="378" r:id="rId39"/>
    <p:sldId id="377" r:id="rId40"/>
    <p:sldId id="380" r:id="rId41"/>
    <p:sldId id="396" r:id="rId42"/>
    <p:sldId id="309" r:id="rId43"/>
    <p:sldId id="34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9" autoAdjust="0"/>
    <p:restoredTop sz="86392" autoAdjust="0"/>
  </p:normalViewPr>
  <p:slideViewPr>
    <p:cSldViewPr snapToGrid="0">
      <p:cViewPr varScale="1">
        <p:scale>
          <a:sx n="62" d="100"/>
          <a:sy n="62" d="100"/>
        </p:scale>
        <p:origin x="484" y="60"/>
      </p:cViewPr>
      <p:guideLst/>
    </p:cSldViewPr>
  </p:slideViewPr>
  <p:outlineViewPr>
    <p:cViewPr>
      <p:scale>
        <a:sx n="33" d="100"/>
        <a:sy n="33" d="100"/>
      </p:scale>
      <p:origin x="0" y="-83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6A4D4-630D-46E9-874D-8BF1473BDB6A}" type="datetimeFigureOut">
              <a:rPr lang="en-US" smtClean="0"/>
              <a:t>01-Jun-23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47406-DC05-462B-8DB2-AA8F09724EA1}" type="slidenum">
              <a:rPr lang="en-US" smtClean="0"/>
              <a:t>‹#›</a:t>
            </a:fld>
            <a:endParaRPr lang="en-US"/>
          </a:p>
        </p:txBody>
      </p:sp>
    </p:spTree>
    <p:extLst>
      <p:ext uri="{BB962C8B-B14F-4D97-AF65-F5344CB8AC3E}">
        <p14:creationId xmlns:p14="http://schemas.microsoft.com/office/powerpoint/2010/main" val="423681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EB954-9569-4931-A469-A859A8A5E8B8}" type="slidenum">
              <a:rPr lang="en-US" smtClean="0"/>
              <a:t>42</a:t>
            </a:fld>
            <a:endParaRPr lang="en-US"/>
          </a:p>
        </p:txBody>
      </p:sp>
    </p:spTree>
    <p:extLst>
      <p:ext uri="{BB962C8B-B14F-4D97-AF65-F5344CB8AC3E}">
        <p14:creationId xmlns:p14="http://schemas.microsoft.com/office/powerpoint/2010/main" val="109674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771667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42135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32805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869622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AFFF9A-F120-4497-92AC-598387787CF0}" type="datetimeFigureOut">
              <a:rPr lang="en-US" smtClean="0"/>
              <a:t>01-Jun-23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215700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FFF9A-F120-4497-92AC-598387787CF0}" type="datetimeFigureOut">
              <a:rPr lang="en-US" smtClean="0"/>
              <a:t>01-Jun-23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1864766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FFF9A-F120-4497-92AC-598387787CF0}" type="datetimeFigureOut">
              <a:rPr lang="en-US" smtClean="0"/>
              <a:t>01-Jun-23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96196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AFFF9A-F120-4497-92AC-598387787CF0}" type="datetimeFigureOut">
              <a:rPr lang="en-US" smtClean="0"/>
              <a:t>01-Jun-23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67615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FFF9A-F120-4497-92AC-598387787CF0}" type="datetimeFigureOut">
              <a:rPr lang="en-US" smtClean="0"/>
              <a:t>01-Jun-23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183342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01-Jun-23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45467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AFFF9A-F120-4497-92AC-598387787CF0}" type="datetimeFigureOut">
              <a:rPr lang="en-US" smtClean="0"/>
              <a:t>01-Jun-23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93EBA-14AB-4516-A495-3C538317E210}" type="slidenum">
              <a:rPr lang="en-US" smtClean="0"/>
              <a:t>‹#›</a:t>
            </a:fld>
            <a:endParaRPr lang="en-US"/>
          </a:p>
        </p:txBody>
      </p:sp>
    </p:spTree>
    <p:extLst>
      <p:ext uri="{BB962C8B-B14F-4D97-AF65-F5344CB8AC3E}">
        <p14:creationId xmlns:p14="http://schemas.microsoft.com/office/powerpoint/2010/main" val="34113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FFF9A-F120-4497-92AC-598387787CF0}" type="datetimeFigureOut">
              <a:rPr lang="en-US" smtClean="0"/>
              <a:t>01-Jun-23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F93EBA-14AB-4516-A495-3C538317E210}" type="slidenum">
              <a:rPr lang="en-US" smtClean="0"/>
              <a:t>‹#›</a:t>
            </a:fld>
            <a:endParaRPr lang="en-US"/>
          </a:p>
        </p:txBody>
      </p:sp>
    </p:spTree>
    <p:extLst>
      <p:ext uri="{BB962C8B-B14F-4D97-AF65-F5344CB8AC3E}">
        <p14:creationId xmlns:p14="http://schemas.microsoft.com/office/powerpoint/2010/main" val="2089360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transkribus.eu/share/d60da704039227db5bdc6c5a24adfbc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HeiderJeffer/Ph.D-position-at-Linnaeus-Universit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E457B1D-CD15-4446-B49B-CDF3FCC6F5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2"/>
          <a:stretch/>
        </p:blipFill>
        <p:spPr>
          <a:xfrm>
            <a:off x="20" y="-336369"/>
            <a:ext cx="12191980" cy="6857990"/>
          </a:xfrm>
          <a:prstGeom prst="rect">
            <a:avLst/>
          </a:prstGeom>
        </p:spPr>
      </p:pic>
      <p:sp>
        <p:nvSpPr>
          <p:cNvPr id="2" name="Title 1">
            <a:extLst>
              <a:ext uri="{FF2B5EF4-FFF2-40B4-BE49-F238E27FC236}">
                <a16:creationId xmlns:a16="http://schemas.microsoft.com/office/drawing/2014/main" id="{AF424C16-5736-4219-A502-4DA0D07E9A2D}"/>
              </a:ext>
            </a:extLst>
          </p:cNvPr>
          <p:cNvSpPr>
            <a:spLocks noGrp="1"/>
          </p:cNvSpPr>
          <p:nvPr>
            <p:ph type="ctrTitle"/>
          </p:nvPr>
        </p:nvSpPr>
        <p:spPr>
          <a:xfrm>
            <a:off x="184468" y="19484"/>
            <a:ext cx="4925091" cy="6146285"/>
          </a:xfrm>
          <a:solidFill>
            <a:schemeClr val="bg1">
              <a:lumMod val="95000"/>
              <a:lumOff val="5000"/>
              <a:alpha val="62000"/>
            </a:schemeClr>
          </a:solidFill>
          <a:ln cap="sq">
            <a:noFill/>
          </a:ln>
        </p:spPr>
        <p:txBody>
          <a:bodyPr anchor="t">
            <a:noAutofit/>
          </a:bodyPr>
          <a:lstStyle/>
          <a:p>
            <a:r>
              <a:rPr lang="en-US" sz="7000" b="1" dirty="0">
                <a:solidFill>
                  <a:schemeClr val="tx1"/>
                </a:solidFill>
              </a:rPr>
              <a:t>Artificial Intelligence as a risk and opportunity for the authenticity of archives</a:t>
            </a:r>
          </a:p>
        </p:txBody>
      </p:sp>
      <p:sp>
        <p:nvSpPr>
          <p:cNvPr id="6" name="Slide Number Placeholder 5">
            <a:extLst>
              <a:ext uri="{FF2B5EF4-FFF2-40B4-BE49-F238E27FC236}">
                <a16:creationId xmlns:a16="http://schemas.microsoft.com/office/drawing/2014/main" id="{B6BFAADC-5D96-43C9-8B7E-A89FF73D3AB3}"/>
              </a:ext>
            </a:extLst>
          </p:cNvPr>
          <p:cNvSpPr>
            <a:spLocks noGrp="1"/>
          </p:cNvSpPr>
          <p:nvPr>
            <p:ph type="sldNum" sz="quarter" idx="12"/>
          </p:nvPr>
        </p:nvSpPr>
        <p:spPr/>
        <p:txBody>
          <a:bodyPr/>
          <a:lstStyle/>
          <a:p>
            <a:fld id="{C3DB2ADC-AF19-4574-8C10-79B5B04FCA27}" type="slidenum">
              <a:rPr lang="en-US" smtClean="0"/>
              <a:t>1</a:t>
            </a:fld>
            <a:endParaRPr lang="en-US" dirty="0"/>
          </a:p>
        </p:txBody>
      </p:sp>
      <p:sp>
        <p:nvSpPr>
          <p:cNvPr id="23" name="TextBox 22">
            <a:extLst>
              <a:ext uri="{FF2B5EF4-FFF2-40B4-BE49-F238E27FC236}">
                <a16:creationId xmlns:a16="http://schemas.microsoft.com/office/drawing/2014/main" id="{12BA72F9-7CB5-42FD-B2EF-513FD18CE90C}"/>
              </a:ext>
            </a:extLst>
          </p:cNvPr>
          <p:cNvSpPr txBox="1"/>
          <p:nvPr/>
        </p:nvSpPr>
        <p:spPr>
          <a:xfrm>
            <a:off x="5184973" y="3544437"/>
            <a:ext cx="6931612" cy="2677656"/>
          </a:xfrm>
          <a:prstGeom prst="rect">
            <a:avLst/>
          </a:prstGeom>
          <a:solidFill>
            <a:schemeClr val="bg1">
              <a:lumMod val="95000"/>
              <a:lumOff val="5000"/>
              <a:alpha val="70000"/>
            </a:schemeClr>
          </a:solidFill>
        </p:spPr>
        <p:txBody>
          <a:bodyPr wrap="square" rtlCol="0">
            <a:spAutoFit/>
          </a:bodyPr>
          <a:lstStyle/>
          <a:p>
            <a:r>
              <a:rPr lang="en-US" sz="2400" b="1" dirty="0"/>
              <a:t>Heider Jeffer</a:t>
            </a:r>
          </a:p>
          <a:p>
            <a:r>
              <a:rPr lang="en-US" sz="2400" b="1" dirty="0"/>
              <a:t>Supervisors </a:t>
            </a:r>
            <a:br>
              <a:rPr lang="en-US" sz="2400" b="1" dirty="0"/>
            </a:br>
            <a:r>
              <a:rPr lang="en-US" sz="2400" b="1" dirty="0"/>
              <a:t>Prof. </a:t>
            </a:r>
            <a:r>
              <a:rPr lang="en-US" sz="2400" b="1" dirty="0" err="1"/>
              <a:t>Koraljka</a:t>
            </a:r>
            <a:r>
              <a:rPr lang="en-US" sz="2400" b="1" dirty="0"/>
              <a:t> Golub (KG), Principal Investigator</a:t>
            </a:r>
          </a:p>
          <a:p>
            <a:r>
              <a:rPr lang="en-US" sz="2400" b="1" dirty="0"/>
              <a:t>Prof. Marcelo </a:t>
            </a:r>
            <a:r>
              <a:rPr lang="en-US" sz="2400" b="1" dirty="0" err="1"/>
              <a:t>Milrad</a:t>
            </a:r>
            <a:r>
              <a:rPr lang="en-US" sz="2400" b="1" dirty="0"/>
              <a:t> (MM), Co-Investigator</a:t>
            </a:r>
          </a:p>
          <a:p>
            <a:r>
              <a:rPr lang="en-US" sz="2400" b="1" dirty="0"/>
              <a:t>Prof. </a:t>
            </a:r>
            <a:r>
              <a:rPr lang="en-US" sz="2400" b="1" dirty="0" err="1"/>
              <a:t>Saara</a:t>
            </a:r>
            <a:r>
              <a:rPr lang="en-US" sz="2400" b="1" dirty="0"/>
              <a:t> Talas (ST), Co-Investigator</a:t>
            </a:r>
          </a:p>
          <a:p>
            <a:r>
              <a:rPr lang="en-US" sz="2400" b="1" dirty="0"/>
              <a:t>Prof. Anna </a:t>
            </a:r>
            <a:r>
              <a:rPr lang="en-US" sz="2400" b="1" dirty="0" err="1"/>
              <a:t>Foka</a:t>
            </a:r>
            <a:r>
              <a:rPr lang="en-US" sz="2400" b="1" dirty="0"/>
              <a:t> (AF), Principal Investigator</a:t>
            </a:r>
          </a:p>
          <a:p>
            <a:r>
              <a:rPr lang="en-US" sz="2400" b="1" dirty="0"/>
              <a:t>Prof. </a:t>
            </a:r>
            <a:r>
              <a:rPr lang="en-US" sz="2400" b="1" dirty="0" err="1"/>
              <a:t>Isto</a:t>
            </a:r>
            <a:r>
              <a:rPr lang="en-US" sz="2400" b="1" dirty="0"/>
              <a:t> </a:t>
            </a:r>
            <a:r>
              <a:rPr lang="en-US" sz="2400" b="1" dirty="0" err="1"/>
              <a:t>Huvila</a:t>
            </a:r>
            <a:r>
              <a:rPr lang="en-US" sz="2400" b="1" dirty="0"/>
              <a:t> (IH), Co-Investigator</a:t>
            </a:r>
            <a:endParaRPr lang="en-US" sz="2400" b="1" dirty="0">
              <a:latin typeface="+mj-lt"/>
            </a:endParaRPr>
          </a:p>
        </p:txBody>
      </p:sp>
      <p:pic>
        <p:nvPicPr>
          <p:cNvPr id="9" name="Picture 8">
            <a:extLst>
              <a:ext uri="{FF2B5EF4-FFF2-40B4-BE49-F238E27FC236}">
                <a16:creationId xmlns:a16="http://schemas.microsoft.com/office/drawing/2014/main" id="{87FB2A86-6168-48B1-9D48-4D0EA66BC27D}"/>
              </a:ext>
            </a:extLst>
          </p:cNvPr>
          <p:cNvPicPr>
            <a:picLocks noChangeAspect="1"/>
          </p:cNvPicPr>
          <p:nvPr/>
        </p:nvPicPr>
        <p:blipFill>
          <a:blip r:embed="rId5">
            <a:alphaModFix amt="47000"/>
            <a:extLst>
              <a:ext uri="{28A0092B-C50C-407E-A947-70E740481C1C}">
                <a14:useLocalDpi xmlns:a14="http://schemas.microsoft.com/office/drawing/2010/main" val="0"/>
              </a:ext>
            </a:extLst>
          </a:blip>
          <a:stretch>
            <a:fillRect/>
          </a:stretch>
        </p:blipFill>
        <p:spPr>
          <a:xfrm>
            <a:off x="9023880" y="-1"/>
            <a:ext cx="1867017" cy="1651591"/>
          </a:xfrm>
          <a:prstGeom prst="rect">
            <a:avLst/>
          </a:prstGeom>
        </p:spPr>
      </p:pic>
    </p:spTree>
    <p:extLst>
      <p:ext uri="{BB962C8B-B14F-4D97-AF65-F5344CB8AC3E}">
        <p14:creationId xmlns:p14="http://schemas.microsoft.com/office/powerpoint/2010/main" val="279128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D9D5-4350-4EDB-B75E-2246A650B640}"/>
              </a:ext>
            </a:extLst>
          </p:cNvPr>
          <p:cNvSpPr>
            <a:spLocks noGrp="1"/>
          </p:cNvSpPr>
          <p:nvPr>
            <p:ph type="title"/>
          </p:nvPr>
        </p:nvSpPr>
        <p:spPr>
          <a:xfrm>
            <a:off x="174200" y="0"/>
            <a:ext cx="10515600" cy="1325563"/>
          </a:xfrm>
        </p:spPr>
        <p:txBody>
          <a:bodyPr/>
          <a:lstStyle/>
          <a:p>
            <a:r>
              <a:rPr lang="en-US" b="1" dirty="0"/>
              <a:t>Research objective</a:t>
            </a:r>
          </a:p>
        </p:txBody>
      </p:sp>
      <p:sp>
        <p:nvSpPr>
          <p:cNvPr id="3" name="Content Placeholder 2">
            <a:extLst>
              <a:ext uri="{FF2B5EF4-FFF2-40B4-BE49-F238E27FC236}">
                <a16:creationId xmlns:a16="http://schemas.microsoft.com/office/drawing/2014/main" id="{5CBBF9D3-A792-49E3-914C-C99747986247}"/>
              </a:ext>
            </a:extLst>
          </p:cNvPr>
          <p:cNvSpPr>
            <a:spLocks noGrp="1"/>
          </p:cNvSpPr>
          <p:nvPr>
            <p:ph idx="1"/>
          </p:nvPr>
        </p:nvSpPr>
        <p:spPr>
          <a:xfrm>
            <a:off x="277894" y="930078"/>
            <a:ext cx="11537387" cy="5748124"/>
          </a:xfrm>
        </p:spPr>
        <p:txBody>
          <a:bodyPr>
            <a:noAutofit/>
          </a:bodyPr>
          <a:lstStyle/>
          <a:p>
            <a:pPr marL="0" indent="0" algn="just">
              <a:buNone/>
            </a:pPr>
            <a:r>
              <a:rPr lang="en-US" dirty="0"/>
              <a:t>The major research question will answer in this project are:</a:t>
            </a:r>
          </a:p>
          <a:p>
            <a:pPr algn="just"/>
            <a:r>
              <a:rPr lang="en-US" dirty="0"/>
              <a:t>RQ1:</a:t>
            </a:r>
          </a:p>
          <a:p>
            <a:pPr lvl="1" algn="just">
              <a:buFont typeface="Wingdings" panose="05000000000000000000" pitchFamily="2" charset="2"/>
              <a:buChar char="Ø"/>
            </a:pPr>
            <a:r>
              <a:rPr lang="en-US" dirty="0"/>
              <a:t>What would AI-based approaches on archival principles look like? </a:t>
            </a:r>
          </a:p>
          <a:p>
            <a:pPr lvl="1" algn="just">
              <a:buFont typeface="Wingdings" panose="05000000000000000000" pitchFamily="2" charset="2"/>
              <a:buChar char="Ø"/>
            </a:pPr>
            <a:r>
              <a:rPr lang="en-US" dirty="0"/>
              <a:t>What possibilities do they suggest about humane AI development? </a:t>
            </a:r>
          </a:p>
          <a:p>
            <a:pPr lvl="1" algn="just">
              <a:buFont typeface="Wingdings" panose="05000000000000000000" pitchFamily="2" charset="2"/>
              <a:buChar char="Ø"/>
            </a:pPr>
            <a:r>
              <a:rPr lang="en-US" dirty="0"/>
              <a:t>Do they counter the “black box” character of AI?</a:t>
            </a:r>
          </a:p>
          <a:p>
            <a:pPr algn="just"/>
            <a:r>
              <a:rPr lang="en-US" dirty="0"/>
              <a:t>RQ2:</a:t>
            </a:r>
          </a:p>
          <a:p>
            <a:pPr lvl="1" algn="just">
              <a:buFont typeface="Wingdings" panose="05000000000000000000" pitchFamily="2" charset="2"/>
              <a:buChar char="Ø"/>
            </a:pPr>
            <a:r>
              <a:rPr lang="en-US" dirty="0"/>
              <a:t> What benefits would an archival AI offer an institution and society? </a:t>
            </a:r>
          </a:p>
          <a:p>
            <a:pPr lvl="1" algn="just">
              <a:buFont typeface="Wingdings" panose="05000000000000000000" pitchFamily="2" charset="2"/>
              <a:buChar char="Ø"/>
            </a:pPr>
            <a:r>
              <a:rPr lang="en-US" dirty="0"/>
              <a:t>Could it help future-proof cultural heritage institutions, i.e., foster heritage futures? </a:t>
            </a:r>
          </a:p>
          <a:p>
            <a:pPr lvl="1" algn="just">
              <a:buFont typeface="Wingdings" panose="05000000000000000000" pitchFamily="2" charset="2"/>
              <a:buChar char="Ø"/>
            </a:pPr>
            <a:r>
              <a:rPr lang="en-US" dirty="0"/>
              <a:t>Can an archival AI, outside the archival setting, serve public interest (e.g., combating fake news and propaganda)?</a:t>
            </a:r>
          </a:p>
          <a:p>
            <a:pPr algn="just"/>
            <a:r>
              <a:rPr lang="en-US" dirty="0"/>
              <a:t>The primary objective of this research is to develop a quantitative and qualitative methods to design an effective system to answer RQ 1 and RQ 2.</a:t>
            </a:r>
          </a:p>
        </p:txBody>
      </p:sp>
    </p:spTree>
    <p:extLst>
      <p:ext uri="{BB962C8B-B14F-4D97-AF65-F5344CB8AC3E}">
        <p14:creationId xmlns:p14="http://schemas.microsoft.com/office/powerpoint/2010/main" val="18327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02FE-5B13-4996-BB01-AE58B2178638}"/>
              </a:ext>
            </a:extLst>
          </p:cNvPr>
          <p:cNvSpPr>
            <a:spLocks noGrp="1"/>
          </p:cNvSpPr>
          <p:nvPr>
            <p:ph type="title"/>
          </p:nvPr>
        </p:nvSpPr>
        <p:spPr>
          <a:xfrm>
            <a:off x="79417" y="-133564"/>
            <a:ext cx="10515600" cy="1325563"/>
          </a:xfrm>
        </p:spPr>
        <p:txBody>
          <a:bodyPr/>
          <a:lstStyle/>
          <a:p>
            <a:r>
              <a:rPr lang="en-US" dirty="0"/>
              <a:t>Purpose and aims</a:t>
            </a:r>
          </a:p>
        </p:txBody>
      </p:sp>
      <p:sp>
        <p:nvSpPr>
          <p:cNvPr id="3" name="Content Placeholder 2">
            <a:extLst>
              <a:ext uri="{FF2B5EF4-FFF2-40B4-BE49-F238E27FC236}">
                <a16:creationId xmlns:a16="http://schemas.microsoft.com/office/drawing/2014/main" id="{A39424DC-2F94-49A9-B06A-6C7F1071FCD2}"/>
              </a:ext>
            </a:extLst>
          </p:cNvPr>
          <p:cNvSpPr>
            <a:spLocks noGrp="1"/>
          </p:cNvSpPr>
          <p:nvPr>
            <p:ph idx="1"/>
          </p:nvPr>
        </p:nvSpPr>
        <p:spPr>
          <a:xfrm>
            <a:off x="79417" y="1063851"/>
            <a:ext cx="12112583" cy="5367771"/>
          </a:xfrm>
        </p:spPr>
        <p:txBody>
          <a:bodyPr>
            <a:noAutofit/>
          </a:bodyPr>
          <a:lstStyle/>
          <a:p>
            <a:r>
              <a:rPr lang="en-US" dirty="0"/>
              <a:t>Overall, the scientific significance and novelty of the project responds to international and European incentives for ethical </a:t>
            </a:r>
            <a:r>
              <a:rPr lang="en-US" dirty="0" err="1"/>
              <a:t>democratising</a:t>
            </a:r>
            <a:r>
              <a:rPr lang="en-US" dirty="0"/>
              <a:t> and a more humane AI</a:t>
            </a:r>
          </a:p>
          <a:p>
            <a:r>
              <a:rPr lang="en-US" dirty="0"/>
              <a:t>Ongoing partnership, producing original research, training/teaching  students and other highly qualified personal. </a:t>
            </a:r>
          </a:p>
          <a:p>
            <a:r>
              <a:rPr lang="en-US" dirty="0"/>
              <a:t>Generating a virtuous circle with: history, archival science, digital humanities, computer science and media technology.</a:t>
            </a:r>
          </a:p>
          <a:p>
            <a:r>
              <a:rPr lang="en-US" dirty="0"/>
              <a:t>Looking for feedback loop: to reinforce and exchange  the knowledge capabilities and ideas with each party.</a:t>
            </a:r>
          </a:p>
        </p:txBody>
      </p:sp>
    </p:spTree>
    <p:extLst>
      <p:ext uri="{BB962C8B-B14F-4D97-AF65-F5344CB8AC3E}">
        <p14:creationId xmlns:p14="http://schemas.microsoft.com/office/powerpoint/2010/main" val="334666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51D4-4B5E-4240-A0F5-351D838311DD}"/>
              </a:ext>
            </a:extLst>
          </p:cNvPr>
          <p:cNvSpPr>
            <a:spLocks noGrp="1"/>
          </p:cNvSpPr>
          <p:nvPr>
            <p:ph type="title"/>
          </p:nvPr>
        </p:nvSpPr>
        <p:spPr>
          <a:xfrm>
            <a:off x="1999180" y="2214473"/>
            <a:ext cx="10515600" cy="1325563"/>
          </a:xfrm>
        </p:spPr>
        <p:txBody>
          <a:bodyPr/>
          <a:lstStyle/>
          <a:p>
            <a:r>
              <a:rPr lang="en-US" b="1" dirty="0"/>
              <a:t>Background and Related Work</a:t>
            </a:r>
          </a:p>
        </p:txBody>
      </p:sp>
    </p:spTree>
    <p:extLst>
      <p:ext uri="{BB962C8B-B14F-4D97-AF65-F5344CB8AC3E}">
        <p14:creationId xmlns:p14="http://schemas.microsoft.com/office/powerpoint/2010/main" val="3523462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65CFB-CB2E-49DA-B162-9A101784FDEC}"/>
              </a:ext>
            </a:extLst>
          </p:cNvPr>
          <p:cNvSpPr>
            <a:spLocks noGrp="1"/>
          </p:cNvSpPr>
          <p:nvPr>
            <p:ph idx="1"/>
          </p:nvPr>
        </p:nvSpPr>
        <p:spPr>
          <a:xfrm>
            <a:off x="1" y="327819"/>
            <a:ext cx="12192000" cy="6638060"/>
          </a:xfrm>
        </p:spPr>
        <p:txBody>
          <a:bodyPr>
            <a:noAutofit/>
          </a:bodyPr>
          <a:lstStyle/>
          <a:p>
            <a:pPr marL="0" indent="0">
              <a:buNone/>
            </a:pPr>
            <a:r>
              <a:rPr lang="en-US" sz="2400" dirty="0"/>
              <a:t>MONTRÉAL DECLARATION FOR A RESPONSIBLE DEVELOPMENT OF ARTIFICIALINTELLIGENCE 2018</a:t>
            </a:r>
          </a:p>
          <a:p>
            <a:pPr marL="0" indent="0">
              <a:buNone/>
            </a:pPr>
            <a:r>
              <a:rPr lang="en-US" sz="2400" dirty="0"/>
              <a:t>AI Tools must respect the following PRINCIPLES:</a:t>
            </a:r>
          </a:p>
          <a:p>
            <a:pPr marL="514350" indent="-514350">
              <a:buFont typeface="+mj-lt"/>
              <a:buAutoNum type="arabicPeriod"/>
            </a:pPr>
            <a:r>
              <a:rPr lang="en-US" sz="2400" dirty="0"/>
              <a:t>WELL-BEING PRINCIPLE</a:t>
            </a:r>
          </a:p>
          <a:p>
            <a:pPr marL="514350" indent="-514350">
              <a:buFont typeface="+mj-lt"/>
              <a:buAutoNum type="arabicPeriod"/>
            </a:pPr>
            <a:r>
              <a:rPr lang="en-US" sz="2400" dirty="0"/>
              <a:t>RESPECT FOR AUTONOMY PRINCIPLE</a:t>
            </a:r>
          </a:p>
          <a:p>
            <a:pPr marL="514350" indent="-514350">
              <a:buFont typeface="+mj-lt"/>
              <a:buAutoNum type="arabicPeriod"/>
            </a:pPr>
            <a:r>
              <a:rPr lang="en-US" sz="2400" dirty="0"/>
              <a:t>PROTECTION OF PRIVACY AND INTIMACY</a:t>
            </a:r>
          </a:p>
          <a:p>
            <a:pPr marL="514350" indent="-514350">
              <a:buFont typeface="+mj-lt"/>
              <a:buAutoNum type="arabicPeriod"/>
            </a:pPr>
            <a:r>
              <a:rPr lang="en-US" sz="2400" dirty="0"/>
              <a:t>SOLIDARITY PRINCIPLE</a:t>
            </a:r>
          </a:p>
          <a:p>
            <a:pPr marL="514350" indent="-514350">
              <a:buFont typeface="+mj-lt"/>
              <a:buAutoNum type="arabicPeriod"/>
            </a:pPr>
            <a:r>
              <a:rPr lang="en-US" sz="2400" dirty="0"/>
              <a:t>DEMOCRATIC PARTICIPATION PRINCIPLE</a:t>
            </a:r>
          </a:p>
          <a:p>
            <a:pPr marL="514350" indent="-514350">
              <a:buFont typeface="+mj-lt"/>
              <a:buAutoNum type="arabicPeriod"/>
            </a:pPr>
            <a:r>
              <a:rPr lang="en-US" sz="2400" dirty="0"/>
              <a:t>EQUITY PRINCIPLE</a:t>
            </a:r>
          </a:p>
          <a:p>
            <a:pPr marL="514350" indent="-514350">
              <a:buFont typeface="+mj-lt"/>
              <a:buAutoNum type="arabicPeriod"/>
            </a:pPr>
            <a:r>
              <a:rPr lang="en-US" sz="2400" dirty="0"/>
              <a:t>DIVERSITY INCLUSION PRINCIPLE</a:t>
            </a:r>
          </a:p>
          <a:p>
            <a:pPr marL="514350" indent="-514350">
              <a:buFont typeface="+mj-lt"/>
              <a:buAutoNum type="arabicPeriod"/>
            </a:pPr>
            <a:r>
              <a:rPr lang="en-US" sz="2400" dirty="0"/>
              <a:t>CAUTION PRINCIPLE</a:t>
            </a:r>
          </a:p>
          <a:p>
            <a:pPr marL="514350" indent="-514350">
              <a:buFont typeface="+mj-lt"/>
              <a:buAutoNum type="arabicPeriod"/>
            </a:pPr>
            <a:r>
              <a:rPr lang="en-US" sz="2400" dirty="0"/>
              <a:t>RESPONSIBILITY PRINCIPLE</a:t>
            </a:r>
          </a:p>
          <a:p>
            <a:pPr marL="514350" indent="-514350">
              <a:buFont typeface="+mj-lt"/>
              <a:buAutoNum type="arabicPeriod"/>
            </a:pPr>
            <a:r>
              <a:rPr lang="en-US" sz="2400" dirty="0"/>
              <a:t>SUSTAINABLE DEVELOPMENT PRINCIPLE</a:t>
            </a:r>
          </a:p>
        </p:txBody>
      </p:sp>
    </p:spTree>
    <p:extLst>
      <p:ext uri="{BB962C8B-B14F-4D97-AF65-F5344CB8AC3E}">
        <p14:creationId xmlns:p14="http://schemas.microsoft.com/office/powerpoint/2010/main" val="79814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49D0943-2D8E-4530-8F6C-2B630349F6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405" y="205483"/>
            <a:ext cx="5594811" cy="61854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A182D14-758C-4F5A-8245-718D80837B0A}"/>
              </a:ext>
            </a:extLst>
          </p:cNvPr>
          <p:cNvSpPr txBox="1">
            <a:spLocks/>
          </p:cNvSpPr>
          <p:nvPr/>
        </p:nvSpPr>
        <p:spPr>
          <a:xfrm>
            <a:off x="441787" y="662683"/>
            <a:ext cx="7271965" cy="4782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dirty="0"/>
              <a:t>AI Technologies is a variety of digital technologies and methods for automated information processing and data mining. </a:t>
            </a:r>
          </a:p>
        </p:txBody>
      </p:sp>
    </p:spTree>
    <p:extLst>
      <p:ext uri="{BB962C8B-B14F-4D97-AF65-F5344CB8AC3E}">
        <p14:creationId xmlns:p14="http://schemas.microsoft.com/office/powerpoint/2010/main" val="2917709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EB267D-E5D0-48CB-BCFF-149B1EFBC51C}"/>
              </a:ext>
            </a:extLst>
          </p:cNvPr>
          <p:cNvSpPr>
            <a:spLocks noGrp="1"/>
          </p:cNvSpPr>
          <p:nvPr>
            <p:ph idx="1"/>
          </p:nvPr>
        </p:nvSpPr>
        <p:spPr>
          <a:xfrm>
            <a:off x="195209" y="246580"/>
            <a:ext cx="11158591" cy="5930383"/>
          </a:xfrm>
        </p:spPr>
        <p:txBody>
          <a:bodyPr>
            <a:normAutofit/>
          </a:bodyPr>
          <a:lstStyle/>
          <a:p>
            <a:pPr marL="0" indent="0" algn="just">
              <a:buNone/>
            </a:pPr>
            <a:r>
              <a:rPr lang="en-US" dirty="0"/>
              <a:t>Finding study</a:t>
            </a:r>
          </a:p>
          <a:p>
            <a:pPr algn="just"/>
            <a:r>
              <a:rPr lang="en-US" dirty="0"/>
              <a:t>Study1: convert scanned manuscripts to a format that can be accessed by information retrieval systems or for further analysis.</a:t>
            </a:r>
          </a:p>
          <a:p>
            <a:pPr algn="just"/>
            <a:r>
              <a:rPr lang="en-US" dirty="0"/>
              <a:t>Study2: recognition techniques to pre-process historical texts, thereby improving its clarity for accessing the records.</a:t>
            </a:r>
          </a:p>
          <a:p>
            <a:pPr algn="just"/>
            <a:r>
              <a:rPr lang="en-US" dirty="0"/>
              <a:t>Study3: represent supervised machine learning to identify sensitive information in archival documents to facilitate ethical archival research  </a:t>
            </a:r>
          </a:p>
          <a:p>
            <a:pPr algn="just"/>
            <a:r>
              <a:rPr lang="en-US" dirty="0"/>
              <a:t>Study 4,5: techniques to make the AI model explainable </a:t>
            </a:r>
          </a:p>
          <a:p>
            <a:pPr algn="just"/>
            <a:r>
              <a:rPr lang="en-US" dirty="0"/>
              <a:t>Study 6: shows that AI technologies are often treated as a (black box).</a:t>
            </a:r>
          </a:p>
          <a:p>
            <a:pPr algn="just"/>
            <a:r>
              <a:rPr lang="en-US" dirty="0"/>
              <a:t>Study 7: about Archival practices: authenticity of purported records.  </a:t>
            </a:r>
          </a:p>
          <a:p>
            <a:pPr algn="just"/>
            <a:r>
              <a:rPr lang="en-US" dirty="0"/>
              <a:t>Study 8: Understanding authentication as dynamic and reflexive instead of  static and stable.</a:t>
            </a:r>
          </a:p>
        </p:txBody>
      </p:sp>
    </p:spTree>
    <p:extLst>
      <p:ext uri="{BB962C8B-B14F-4D97-AF65-F5344CB8AC3E}">
        <p14:creationId xmlns:p14="http://schemas.microsoft.com/office/powerpoint/2010/main" val="155313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4799B9-E1D9-4781-94CD-99440CC0E098}"/>
              </a:ext>
            </a:extLst>
          </p:cNvPr>
          <p:cNvSpPr txBox="1"/>
          <p:nvPr/>
        </p:nvSpPr>
        <p:spPr>
          <a:xfrm>
            <a:off x="102742" y="167028"/>
            <a:ext cx="11935287" cy="400110"/>
          </a:xfrm>
          <a:prstGeom prst="rect">
            <a:avLst/>
          </a:prstGeom>
          <a:noFill/>
        </p:spPr>
        <p:txBody>
          <a:bodyPr wrap="square">
            <a:spAutoFit/>
          </a:bodyPr>
          <a:lstStyle/>
          <a:p>
            <a:r>
              <a:rPr lang="en-US" sz="2000" dirty="0"/>
              <a:t>Einstein's 1925 manuscript, Study 1 &amp; 2 experiments  by Heider Jeffer at (</a:t>
            </a:r>
            <a:r>
              <a:rPr lang="en-US" sz="2000" dirty="0">
                <a:hlinkClick r:id="rId2"/>
              </a:rPr>
              <a:t>Link</a:t>
            </a:r>
            <a:r>
              <a:rPr lang="en-US" sz="2000" dirty="0"/>
              <a:t>) – </a:t>
            </a:r>
            <a:r>
              <a:rPr lang="en-US" sz="2000" dirty="0" err="1"/>
              <a:t>Transkribus</a:t>
            </a:r>
            <a:r>
              <a:rPr lang="en-US" sz="2000" dirty="0"/>
              <a:t> tool</a:t>
            </a:r>
          </a:p>
        </p:txBody>
      </p:sp>
      <p:pic>
        <p:nvPicPr>
          <p:cNvPr id="11" name="Picture 10">
            <a:extLst>
              <a:ext uri="{FF2B5EF4-FFF2-40B4-BE49-F238E27FC236}">
                <a16:creationId xmlns:a16="http://schemas.microsoft.com/office/drawing/2014/main" id="{49624B31-30C6-4DA4-BDF6-BB3CC722FB4C}"/>
              </a:ext>
            </a:extLst>
          </p:cNvPr>
          <p:cNvPicPr>
            <a:picLocks noChangeAspect="1"/>
          </p:cNvPicPr>
          <p:nvPr/>
        </p:nvPicPr>
        <p:blipFill>
          <a:blip r:embed="rId3"/>
          <a:stretch>
            <a:fillRect/>
          </a:stretch>
        </p:blipFill>
        <p:spPr>
          <a:xfrm>
            <a:off x="639649" y="731344"/>
            <a:ext cx="11227001" cy="6315187"/>
          </a:xfrm>
          <a:prstGeom prst="rect">
            <a:avLst/>
          </a:prstGeom>
        </p:spPr>
      </p:pic>
    </p:spTree>
    <p:extLst>
      <p:ext uri="{BB962C8B-B14F-4D97-AF65-F5344CB8AC3E}">
        <p14:creationId xmlns:p14="http://schemas.microsoft.com/office/powerpoint/2010/main" val="351331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C59B-1440-421F-ABB0-F796139F194E}"/>
              </a:ext>
            </a:extLst>
          </p:cNvPr>
          <p:cNvSpPr>
            <a:spLocks noGrp="1"/>
          </p:cNvSpPr>
          <p:nvPr>
            <p:ph type="title"/>
          </p:nvPr>
        </p:nvSpPr>
        <p:spPr>
          <a:xfrm>
            <a:off x="548507" y="1134618"/>
            <a:ext cx="9404723" cy="1400530"/>
          </a:xfrm>
        </p:spPr>
        <p:txBody>
          <a:bodyPr>
            <a:normAutofit/>
          </a:bodyPr>
          <a:lstStyle/>
          <a:p>
            <a:r>
              <a:rPr kumimoji="0" lang="en-US" sz="8000" b="1" i="0" u="none" strike="noStrike" kern="1200" cap="none" spc="0" normalizeH="0" baseline="0" noProof="0" dirty="0">
                <a:ln>
                  <a:noFill/>
                </a:ln>
                <a:effectLst/>
                <a:uLnTx/>
                <a:uFillTx/>
                <a:latin typeface="Times New Roman"/>
                <a:ea typeface="+mj-ea"/>
                <a:cs typeface="+mj-cs"/>
              </a:rPr>
              <a:t>Research Approach</a:t>
            </a:r>
            <a:endParaRPr lang="en-US" sz="8000" dirty="0"/>
          </a:p>
        </p:txBody>
      </p:sp>
      <p:sp>
        <p:nvSpPr>
          <p:cNvPr id="3" name="TextBox 2">
            <a:extLst>
              <a:ext uri="{FF2B5EF4-FFF2-40B4-BE49-F238E27FC236}">
                <a16:creationId xmlns:a16="http://schemas.microsoft.com/office/drawing/2014/main" id="{0CB30295-C8FE-4C45-9098-87C53BB1A717}"/>
              </a:ext>
            </a:extLst>
          </p:cNvPr>
          <p:cNvSpPr txBox="1"/>
          <p:nvPr/>
        </p:nvSpPr>
        <p:spPr>
          <a:xfrm>
            <a:off x="811659" y="2535148"/>
            <a:ext cx="6719299" cy="1477328"/>
          </a:xfrm>
          <a:prstGeom prst="rect">
            <a:avLst/>
          </a:prstGeom>
          <a:noFill/>
        </p:spPr>
        <p:txBody>
          <a:bodyPr wrap="square" rtlCol="0">
            <a:spAutoFit/>
          </a:bodyPr>
          <a:lstStyle/>
          <a:p>
            <a:r>
              <a:rPr lang="en-US" sz="4500" b="1" dirty="0"/>
              <a:t>Data collection </a:t>
            </a:r>
          </a:p>
          <a:p>
            <a:r>
              <a:rPr lang="en-US" sz="4500" b="1" dirty="0"/>
              <a:t>Data analysis</a:t>
            </a:r>
          </a:p>
        </p:txBody>
      </p:sp>
      <p:sp>
        <p:nvSpPr>
          <p:cNvPr id="5" name="TextBox 4">
            <a:extLst>
              <a:ext uri="{FF2B5EF4-FFF2-40B4-BE49-F238E27FC236}">
                <a16:creationId xmlns:a16="http://schemas.microsoft.com/office/drawing/2014/main" id="{DB5F5F90-790B-4F7F-AD5D-0BAF44026D1E}"/>
              </a:ext>
            </a:extLst>
          </p:cNvPr>
          <p:cNvSpPr txBox="1"/>
          <p:nvPr/>
        </p:nvSpPr>
        <p:spPr>
          <a:xfrm>
            <a:off x="1057810" y="5123217"/>
            <a:ext cx="10076379" cy="1200329"/>
          </a:xfrm>
          <a:prstGeom prst="rect">
            <a:avLst/>
          </a:prstGeom>
          <a:noFill/>
        </p:spPr>
        <p:txBody>
          <a:bodyPr wrap="square">
            <a:spAutoFit/>
          </a:bodyPr>
          <a:lstStyle/>
          <a:p>
            <a:pPr marL="0" indent="0">
              <a:buNone/>
            </a:pPr>
            <a:r>
              <a:rPr lang="en-US" sz="2400" dirty="0"/>
              <a:t>This study is designed to be exploratory. The overall data collection and analysis process employed in the study showing in next UML diagram and explained in detail in the following text.</a:t>
            </a:r>
          </a:p>
        </p:txBody>
      </p:sp>
    </p:spTree>
    <p:extLst>
      <p:ext uri="{BB962C8B-B14F-4D97-AF65-F5344CB8AC3E}">
        <p14:creationId xmlns:p14="http://schemas.microsoft.com/office/powerpoint/2010/main" val="40024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D39B9D-832D-44B4-A88A-451107779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630" y="92895"/>
            <a:ext cx="6672209" cy="6672209"/>
          </a:xfrm>
          <a:prstGeom prst="rect">
            <a:avLst/>
          </a:prstGeom>
        </p:spPr>
      </p:pic>
    </p:spTree>
    <p:extLst>
      <p:ext uri="{BB962C8B-B14F-4D97-AF65-F5344CB8AC3E}">
        <p14:creationId xmlns:p14="http://schemas.microsoft.com/office/powerpoint/2010/main" val="136562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812A-C879-4C6B-91E8-EFEDDB68879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ED41FDEC-BB05-4B17-8B47-68C222FE034F}"/>
              </a:ext>
            </a:extLst>
          </p:cNvPr>
          <p:cNvSpPr>
            <a:spLocks noGrp="1"/>
          </p:cNvSpPr>
          <p:nvPr>
            <p:ph idx="1"/>
          </p:nvPr>
        </p:nvSpPr>
        <p:spPr/>
        <p:txBody>
          <a:bodyPr/>
          <a:lstStyle/>
          <a:p>
            <a:pPr marL="0" indent="0">
              <a:buNone/>
            </a:pPr>
            <a:r>
              <a:rPr lang="en-US" dirty="0"/>
              <a:t>Step 1 Import records from the Swedish National Archives and the Swedish National Heritage</a:t>
            </a:r>
          </a:p>
          <a:p>
            <a:r>
              <a:rPr lang="en-US" dirty="0"/>
              <a:t>Results Collection A: records are imported</a:t>
            </a:r>
          </a:p>
        </p:txBody>
      </p:sp>
    </p:spTree>
    <p:extLst>
      <p:ext uri="{BB962C8B-B14F-4D97-AF65-F5344CB8AC3E}">
        <p14:creationId xmlns:p14="http://schemas.microsoft.com/office/powerpoint/2010/main" val="293419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p:txBody>
          <a:bodyPr/>
          <a:lstStyle/>
          <a:p>
            <a:pPr algn="ctr"/>
            <a:r>
              <a:rPr lang="en-US" b="1" dirty="0"/>
              <a:t>You can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04021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923A-1617-4783-9D9E-C2C96D9C9903}"/>
              </a:ext>
            </a:extLst>
          </p:cNvPr>
          <p:cNvSpPr>
            <a:spLocks noGrp="1"/>
          </p:cNvSpPr>
          <p:nvPr>
            <p:ph type="title"/>
          </p:nvPr>
        </p:nvSpPr>
        <p:spPr>
          <a:xfrm>
            <a:off x="838200" y="328440"/>
            <a:ext cx="10515600" cy="1325563"/>
          </a:xfrm>
        </p:spPr>
        <p:txBody>
          <a:bodyPr/>
          <a:lstStyle/>
          <a:p>
            <a:r>
              <a:rPr lang="en-US" dirty="0"/>
              <a:t>Data Collection</a:t>
            </a:r>
          </a:p>
        </p:txBody>
      </p:sp>
      <p:sp>
        <p:nvSpPr>
          <p:cNvPr id="3" name="Content Placeholder 2">
            <a:extLst>
              <a:ext uri="{FF2B5EF4-FFF2-40B4-BE49-F238E27FC236}">
                <a16:creationId xmlns:a16="http://schemas.microsoft.com/office/drawing/2014/main" id="{B23F1DAB-ADE8-4497-AB11-279986D8EBB2}"/>
              </a:ext>
            </a:extLst>
          </p:cNvPr>
          <p:cNvSpPr>
            <a:spLocks noGrp="1"/>
          </p:cNvSpPr>
          <p:nvPr>
            <p:ph idx="1"/>
          </p:nvPr>
        </p:nvSpPr>
        <p:spPr>
          <a:xfrm>
            <a:off x="838200" y="1754527"/>
            <a:ext cx="10515600" cy="4351338"/>
          </a:xfrm>
        </p:spPr>
        <p:txBody>
          <a:bodyPr/>
          <a:lstStyle/>
          <a:p>
            <a:pPr marL="0" indent="0">
              <a:buNone/>
            </a:pPr>
            <a:r>
              <a:rPr lang="en-US" dirty="0"/>
              <a:t>Step 2 Apply inclusion/ exclusion criteria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Results  (Collection B): inclusion/ exclusion criteria applied</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A10688BA-5E78-4F4E-A14B-0285B11B2BB1}"/>
              </a:ext>
            </a:extLst>
          </p:cNvPr>
          <p:cNvGraphicFramePr>
            <a:graphicFrameLocks noGrp="1"/>
          </p:cNvGraphicFramePr>
          <p:nvPr>
            <p:extLst>
              <p:ext uri="{D42A27DB-BD31-4B8C-83A1-F6EECF244321}">
                <p14:modId xmlns:p14="http://schemas.microsoft.com/office/powerpoint/2010/main" val="3038094515"/>
              </p:ext>
            </p:extLst>
          </p:nvPr>
        </p:nvGraphicFramePr>
        <p:xfrm>
          <a:off x="838200" y="2342981"/>
          <a:ext cx="10594940" cy="2999579"/>
        </p:xfrm>
        <a:graphic>
          <a:graphicData uri="http://schemas.openxmlformats.org/drawingml/2006/table">
            <a:tbl>
              <a:tblPr firstRow="1" bandRow="1">
                <a:tableStyleId>{5C22544A-7EE6-4342-B048-85BDC9FD1C3A}</a:tableStyleId>
              </a:tblPr>
              <a:tblGrid>
                <a:gridCol w="5297470">
                  <a:extLst>
                    <a:ext uri="{9D8B030D-6E8A-4147-A177-3AD203B41FA5}">
                      <a16:colId xmlns:a16="http://schemas.microsoft.com/office/drawing/2014/main" val="41861777"/>
                    </a:ext>
                  </a:extLst>
                </a:gridCol>
                <a:gridCol w="5297470">
                  <a:extLst>
                    <a:ext uri="{9D8B030D-6E8A-4147-A177-3AD203B41FA5}">
                      <a16:colId xmlns:a16="http://schemas.microsoft.com/office/drawing/2014/main" val="2481537288"/>
                    </a:ext>
                  </a:extLst>
                </a:gridCol>
              </a:tblGrid>
              <a:tr h="378185">
                <a:tc>
                  <a:txBody>
                    <a:bodyPr/>
                    <a:lstStyle/>
                    <a:p>
                      <a:r>
                        <a:rPr lang="en-US" b="1" dirty="0">
                          <a:solidFill>
                            <a:schemeClr val="bg1"/>
                          </a:solidFill>
                        </a:rPr>
                        <a:t>Inclusion criteria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Exclusion criteria</a:t>
                      </a:r>
                    </a:p>
                  </a:txBody>
                  <a:tcPr/>
                </a:tc>
                <a:extLst>
                  <a:ext uri="{0D108BD9-81ED-4DB2-BD59-A6C34878D82A}">
                    <a16:rowId xmlns:a16="http://schemas.microsoft.com/office/drawing/2014/main" val="3803714016"/>
                  </a:ext>
                </a:extLst>
              </a:tr>
              <a:tr h="932512">
                <a:tc>
                  <a:txBody>
                    <a:bodyPr/>
                    <a:lstStyle/>
                    <a:p>
                      <a:pPr lvl="0"/>
                      <a:r>
                        <a:rPr lang="en-US" b="0" dirty="0">
                          <a:solidFill>
                            <a:schemeClr val="bg1"/>
                          </a:solidFill>
                        </a:rPr>
                        <a:t>Records are freely accessible by all party and available at any time</a:t>
                      </a:r>
                    </a:p>
                    <a:p>
                      <a:endParaRPr lang="en-US" b="0" dirty="0">
                        <a:solidFill>
                          <a:schemeClr val="bg1"/>
                        </a:solidFill>
                      </a:endParaRPr>
                    </a:p>
                  </a:txBody>
                  <a:tcPr/>
                </a:tc>
                <a:tc>
                  <a:txBody>
                    <a:bodyPr/>
                    <a:lstStyle/>
                    <a:p>
                      <a:pPr lvl="0"/>
                      <a:r>
                        <a:rPr lang="en-US" b="0" dirty="0">
                          <a:solidFill>
                            <a:schemeClr val="bg1"/>
                          </a:solidFill>
                        </a:rPr>
                        <a:t>Records are not freely accessible by all party and available at any time</a:t>
                      </a:r>
                    </a:p>
                  </a:txBody>
                  <a:tcPr/>
                </a:tc>
                <a:extLst>
                  <a:ext uri="{0D108BD9-81ED-4DB2-BD59-A6C34878D82A}">
                    <a16:rowId xmlns:a16="http://schemas.microsoft.com/office/drawing/2014/main" val="769298080"/>
                  </a:ext>
                </a:extLst>
              </a:tr>
              <a:tr h="378185">
                <a:tc>
                  <a:txBody>
                    <a:bodyPr/>
                    <a:lstStyle/>
                    <a:p>
                      <a:pPr lvl="0"/>
                      <a:r>
                        <a:rPr lang="en-US" b="0" dirty="0">
                          <a:solidFill>
                            <a:schemeClr val="bg1"/>
                          </a:solidFill>
                        </a:rPr>
                        <a:t>Records are in English</a:t>
                      </a:r>
                    </a:p>
                  </a:txBody>
                  <a:tcPr/>
                </a:tc>
                <a:tc>
                  <a:txBody>
                    <a:bodyPr/>
                    <a:lstStyle/>
                    <a:p>
                      <a:pPr lvl="0"/>
                      <a:r>
                        <a:rPr lang="en-US" b="0" dirty="0">
                          <a:solidFill>
                            <a:schemeClr val="bg1"/>
                          </a:solidFill>
                        </a:rPr>
                        <a:t>Records are not in English</a:t>
                      </a:r>
                    </a:p>
                  </a:txBody>
                  <a:tcPr/>
                </a:tc>
                <a:extLst>
                  <a:ext uri="{0D108BD9-81ED-4DB2-BD59-A6C34878D82A}">
                    <a16:rowId xmlns:a16="http://schemas.microsoft.com/office/drawing/2014/main" val="4051209694"/>
                  </a:ext>
                </a:extLst>
              </a:tr>
              <a:tr h="378185">
                <a:tc>
                  <a:txBody>
                    <a:bodyPr/>
                    <a:lstStyle/>
                    <a:p>
                      <a:pPr lvl="0"/>
                      <a:r>
                        <a:rPr lang="en-US" b="0" dirty="0">
                          <a:solidFill>
                            <a:schemeClr val="bg1"/>
                          </a:solidFill>
                        </a:rPr>
                        <a:t>Records can be digitized </a:t>
                      </a:r>
                    </a:p>
                  </a:txBody>
                  <a:tcPr/>
                </a:tc>
                <a:tc>
                  <a:txBody>
                    <a:bodyPr/>
                    <a:lstStyle/>
                    <a:p>
                      <a:pPr lvl="0"/>
                      <a:r>
                        <a:rPr lang="en-US" b="0" dirty="0">
                          <a:solidFill>
                            <a:schemeClr val="bg1"/>
                          </a:solidFill>
                        </a:rPr>
                        <a:t>Records can not be digitized</a:t>
                      </a:r>
                    </a:p>
                  </a:txBody>
                  <a:tcPr/>
                </a:tc>
                <a:extLst>
                  <a:ext uri="{0D108BD9-81ED-4DB2-BD59-A6C34878D82A}">
                    <a16:rowId xmlns:a16="http://schemas.microsoft.com/office/drawing/2014/main" val="3837838094"/>
                  </a:ext>
                </a:extLst>
              </a:tr>
              <a:tr h="9325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imported from SNA (Swedish National Archives) and SNH (Swedish National Heritage)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bg1"/>
                          </a:solidFill>
                        </a:rPr>
                        <a:t>Records are imported from SlideShare, Quora, Twitter Facebook, LinkedIn, personal (or company) blogs</a:t>
                      </a:r>
                    </a:p>
                  </a:txBody>
                  <a:tcPr/>
                </a:tc>
                <a:extLst>
                  <a:ext uri="{0D108BD9-81ED-4DB2-BD59-A6C34878D82A}">
                    <a16:rowId xmlns:a16="http://schemas.microsoft.com/office/drawing/2014/main" val="1928555423"/>
                  </a:ext>
                </a:extLst>
              </a:tr>
            </a:tbl>
          </a:graphicData>
        </a:graphic>
      </p:graphicFrame>
    </p:spTree>
    <p:extLst>
      <p:ext uri="{BB962C8B-B14F-4D97-AF65-F5344CB8AC3E}">
        <p14:creationId xmlns:p14="http://schemas.microsoft.com/office/powerpoint/2010/main" val="3821493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3 Digitalization: convert record into computable formats (DOC, PNG, MP3, and MP4)</a:t>
            </a:r>
          </a:p>
          <a:p>
            <a:r>
              <a:rPr lang="en-US" dirty="0"/>
              <a:t>Digitization is the process of converting information into a digital format. </a:t>
            </a:r>
          </a:p>
          <a:p>
            <a:r>
              <a:rPr lang="en-US" dirty="0"/>
              <a:t>Convert the data in (Collection B) into (DOC, PNG, MP3, and MP4) format</a:t>
            </a:r>
          </a:p>
          <a:p>
            <a:r>
              <a:rPr lang="en-US" dirty="0"/>
              <a:t>Results (Collection C): Digitalized-Record in (DOC, PNG, MP3, and MP4) format</a:t>
            </a:r>
          </a:p>
        </p:txBody>
      </p:sp>
    </p:spTree>
    <p:extLst>
      <p:ext uri="{BB962C8B-B14F-4D97-AF65-F5344CB8AC3E}">
        <p14:creationId xmlns:p14="http://schemas.microsoft.com/office/powerpoint/2010/main" val="4274864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098E-CEDA-4CAD-AD2C-80734E6228E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D9EB8A-A1D8-4CB8-8063-293D4813E83F}"/>
              </a:ext>
            </a:extLst>
          </p:cNvPr>
          <p:cNvSpPr>
            <a:spLocks noGrp="1"/>
          </p:cNvSpPr>
          <p:nvPr>
            <p:ph idx="1"/>
          </p:nvPr>
        </p:nvSpPr>
        <p:spPr/>
        <p:txBody>
          <a:bodyPr/>
          <a:lstStyle/>
          <a:p>
            <a:pPr marL="0" indent="0">
              <a:buNone/>
            </a:pPr>
            <a:r>
              <a:rPr lang="en-US" dirty="0"/>
              <a:t>Step 4 Optimization: optimize quality of Digitalized-Record</a:t>
            </a:r>
          </a:p>
          <a:p>
            <a:r>
              <a:rPr lang="en-US" dirty="0"/>
              <a:t>Implement ML/DL in (Collection C) to optimize the data's quality</a:t>
            </a:r>
          </a:p>
          <a:p>
            <a:r>
              <a:rPr lang="en-US" dirty="0"/>
              <a:t>Results (Collection D): Data quality optimized</a:t>
            </a:r>
          </a:p>
        </p:txBody>
      </p:sp>
    </p:spTree>
    <p:extLst>
      <p:ext uri="{BB962C8B-B14F-4D97-AF65-F5344CB8AC3E}">
        <p14:creationId xmlns:p14="http://schemas.microsoft.com/office/powerpoint/2010/main" val="3084472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7E0-7A4B-494F-B535-67653D1E7046}"/>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5B45C555-7AF9-4B7F-97BD-50AFE97FFDC3}"/>
              </a:ext>
            </a:extLst>
          </p:cNvPr>
          <p:cNvSpPr>
            <a:spLocks noGrp="1"/>
          </p:cNvSpPr>
          <p:nvPr>
            <p:ph idx="1"/>
          </p:nvPr>
        </p:nvSpPr>
        <p:spPr/>
        <p:txBody>
          <a:bodyPr>
            <a:normAutofit/>
          </a:bodyPr>
          <a:lstStyle/>
          <a:p>
            <a:pPr marL="0" indent="0">
              <a:buNone/>
            </a:pPr>
            <a:r>
              <a:rPr lang="en-US" dirty="0"/>
              <a:t>Step 5 Extract the relevant information from the Digitalized-Record </a:t>
            </a:r>
          </a:p>
          <a:p>
            <a:r>
              <a:rPr lang="en-US" dirty="0"/>
              <a:t>Implement ML/DL in (Collection D) to extract the following info</a:t>
            </a:r>
          </a:p>
          <a:p>
            <a:pPr marL="0" indent="0">
              <a:buNone/>
            </a:pPr>
            <a:r>
              <a:rPr lang="en-US" dirty="0"/>
              <a:t>    - Name of the record, Type of the Record</a:t>
            </a:r>
          </a:p>
          <a:p>
            <a:pPr marL="0" indent="0">
              <a:buNone/>
            </a:pPr>
            <a:r>
              <a:rPr lang="en-US" dirty="0"/>
              <a:t>    - False Information, cultural heritage,  Human Development</a:t>
            </a:r>
          </a:p>
          <a:p>
            <a:r>
              <a:rPr lang="en-US" dirty="0"/>
              <a:t>Implement  ML/DL to find: (1. Topics modeling 2 clustering 3. K-means)</a:t>
            </a:r>
          </a:p>
          <a:p>
            <a:r>
              <a:rPr lang="en-US" dirty="0"/>
              <a:t>Results (Collection E):  Digitalized-Record with relevant information</a:t>
            </a:r>
          </a:p>
        </p:txBody>
      </p:sp>
    </p:spTree>
    <p:extLst>
      <p:ext uri="{BB962C8B-B14F-4D97-AF65-F5344CB8AC3E}">
        <p14:creationId xmlns:p14="http://schemas.microsoft.com/office/powerpoint/2010/main" val="1470709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C298-512C-4874-B7DE-8E0DB0686C5A}"/>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1A175EA0-54F7-4FAC-95B8-E941A5E19EBB}"/>
              </a:ext>
            </a:extLst>
          </p:cNvPr>
          <p:cNvSpPr>
            <a:spLocks noGrp="1"/>
          </p:cNvSpPr>
          <p:nvPr>
            <p:ph idx="1"/>
          </p:nvPr>
        </p:nvSpPr>
        <p:spPr/>
        <p:txBody>
          <a:bodyPr>
            <a:normAutofit fontScale="92500" lnSpcReduction="10000"/>
          </a:bodyPr>
          <a:lstStyle/>
          <a:p>
            <a:pPr marL="0" indent="0">
              <a:buNone/>
            </a:pPr>
            <a:r>
              <a:rPr lang="en-US" sz="2800" dirty="0"/>
              <a:t>Step 6 AI in False Information analysis</a:t>
            </a:r>
          </a:p>
          <a:p>
            <a:r>
              <a:rPr lang="en-US" dirty="0"/>
              <a:t>Implement ML/DL in (Collection E) to extract the following:</a:t>
            </a:r>
          </a:p>
          <a:p>
            <a:pPr lvl="2"/>
            <a:r>
              <a:rPr lang="en-US" dirty="0"/>
              <a:t>Misinformation, AI Attack AI Defense</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Results (Collection F):  AI in False Information analysis: groups of (Misinformation, AI Attack, AI Defense) distributed into identical classes</a:t>
            </a:r>
          </a:p>
        </p:txBody>
      </p:sp>
      <p:graphicFrame>
        <p:nvGraphicFramePr>
          <p:cNvPr id="4" name="Table 4">
            <a:extLst>
              <a:ext uri="{FF2B5EF4-FFF2-40B4-BE49-F238E27FC236}">
                <a16:creationId xmlns:a16="http://schemas.microsoft.com/office/drawing/2014/main" id="{790515B6-CBA9-48C1-A60D-421DA1C23C78}"/>
              </a:ext>
            </a:extLst>
          </p:cNvPr>
          <p:cNvGraphicFramePr>
            <a:graphicFrameLocks/>
          </p:cNvGraphicFramePr>
          <p:nvPr>
            <p:extLst>
              <p:ext uri="{D42A27DB-BD31-4B8C-83A1-F6EECF244321}">
                <p14:modId xmlns:p14="http://schemas.microsoft.com/office/powerpoint/2010/main" val="4002091765"/>
              </p:ext>
            </p:extLst>
          </p:nvPr>
        </p:nvGraphicFramePr>
        <p:xfrm>
          <a:off x="940941" y="3705796"/>
          <a:ext cx="10638032" cy="1188720"/>
        </p:xfrm>
        <a:graphic>
          <a:graphicData uri="http://schemas.openxmlformats.org/drawingml/2006/table">
            <a:tbl>
              <a:tblPr firstRow="1" bandRow="1">
                <a:tableStyleId>{5C22544A-7EE6-4342-B048-85BDC9FD1C3A}</a:tableStyleId>
              </a:tblPr>
              <a:tblGrid>
                <a:gridCol w="5319016">
                  <a:extLst>
                    <a:ext uri="{9D8B030D-6E8A-4147-A177-3AD203B41FA5}">
                      <a16:colId xmlns:a16="http://schemas.microsoft.com/office/drawing/2014/main" val="3830739700"/>
                    </a:ext>
                  </a:extLst>
                </a:gridCol>
                <a:gridCol w="5319016">
                  <a:extLst>
                    <a:ext uri="{9D8B030D-6E8A-4147-A177-3AD203B41FA5}">
                      <a16:colId xmlns:a16="http://schemas.microsoft.com/office/drawing/2014/main" val="1013605600"/>
                    </a:ext>
                  </a:extLst>
                </a:gridCol>
              </a:tblGrid>
              <a:tr h="384627">
                <a:tc>
                  <a:txBody>
                    <a:bodyPr/>
                    <a:lstStyle/>
                    <a:p>
                      <a:r>
                        <a:rPr lang="en-US" sz="2000" b="1">
                          <a:solidFill>
                            <a:schemeClr val="bg1"/>
                          </a:solidFill>
                        </a:rPr>
                        <a:t>AI Attack</a:t>
                      </a:r>
                      <a:endParaRPr lang="en-US" sz="2000" b="1" dirty="0">
                        <a:solidFill>
                          <a:schemeClr val="bg1"/>
                        </a:solidFill>
                      </a:endParaRPr>
                    </a:p>
                  </a:txBody>
                  <a:tcPr/>
                </a:tc>
                <a:tc>
                  <a:txBody>
                    <a:bodyPr/>
                    <a:lstStyle/>
                    <a:p>
                      <a:pPr rtl="0"/>
                      <a:r>
                        <a:rPr lang="en-US" sz="2000" b="1" dirty="0">
                          <a:solidFill>
                            <a:schemeClr val="bg1"/>
                          </a:solidFill>
                        </a:rPr>
                        <a:t>AI Defense</a:t>
                      </a:r>
                    </a:p>
                  </a:txBody>
                  <a:tcPr/>
                </a:tc>
                <a:extLst>
                  <a:ext uri="{0D108BD9-81ED-4DB2-BD59-A6C34878D82A}">
                    <a16:rowId xmlns:a16="http://schemas.microsoft.com/office/drawing/2014/main" val="3960461408"/>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Create Fake Post in Web</a:t>
                      </a:r>
                    </a:p>
                  </a:txBody>
                  <a:tcPr/>
                </a:tc>
                <a:tc>
                  <a:txBody>
                    <a:bodyPr/>
                    <a:lstStyle/>
                    <a:p>
                      <a:r>
                        <a:rPr lang="en-US" sz="2000" b="1">
                          <a:solidFill>
                            <a:schemeClr val="bg1"/>
                          </a:solidFill>
                        </a:rPr>
                        <a:t>Fake News Detector to detect Create Fake Post </a:t>
                      </a:r>
                      <a:endParaRPr lang="en-US" sz="2000" b="1" dirty="0">
                        <a:solidFill>
                          <a:schemeClr val="bg1"/>
                        </a:solidFill>
                      </a:endParaRPr>
                    </a:p>
                  </a:txBody>
                  <a:tcPr/>
                </a:tc>
                <a:extLst>
                  <a:ext uri="{0D108BD9-81ED-4DB2-BD59-A6C34878D82A}">
                    <a16:rowId xmlns:a16="http://schemas.microsoft.com/office/drawing/2014/main" val="962183623"/>
                  </a:ext>
                </a:extLst>
              </a:tr>
              <a:tr h="384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AI who Spread Fake Post to group of people</a:t>
                      </a:r>
                    </a:p>
                  </a:txBody>
                  <a:tcPr/>
                </a:tc>
                <a:tc>
                  <a:txBody>
                    <a:bodyPr/>
                    <a:lstStyle/>
                    <a:p>
                      <a:r>
                        <a:rPr lang="en-US" sz="2000" b="1" dirty="0" err="1">
                          <a:solidFill>
                            <a:schemeClr val="bg1"/>
                          </a:solidFill>
                        </a:rPr>
                        <a:t>SocialBot</a:t>
                      </a:r>
                      <a:r>
                        <a:rPr lang="en-US" sz="2000" b="1" dirty="0">
                          <a:solidFill>
                            <a:schemeClr val="bg1"/>
                          </a:solidFill>
                        </a:rPr>
                        <a:t> Detector to detect Spread Fake Post </a:t>
                      </a:r>
                    </a:p>
                  </a:txBody>
                  <a:tcPr/>
                </a:tc>
                <a:extLst>
                  <a:ext uri="{0D108BD9-81ED-4DB2-BD59-A6C34878D82A}">
                    <a16:rowId xmlns:a16="http://schemas.microsoft.com/office/drawing/2014/main" val="1728518262"/>
                  </a:ext>
                </a:extLst>
              </a:tr>
            </a:tbl>
          </a:graphicData>
        </a:graphic>
      </p:graphicFrame>
      <p:graphicFrame>
        <p:nvGraphicFramePr>
          <p:cNvPr id="5" name="Table 5">
            <a:extLst>
              <a:ext uri="{FF2B5EF4-FFF2-40B4-BE49-F238E27FC236}">
                <a16:creationId xmlns:a16="http://schemas.microsoft.com/office/drawing/2014/main" id="{6940AAEA-3939-4FB0-AC6E-6DFEEC3F3A28}"/>
              </a:ext>
            </a:extLst>
          </p:cNvPr>
          <p:cNvGraphicFramePr>
            <a:graphicFrameLocks noGrp="1"/>
          </p:cNvGraphicFramePr>
          <p:nvPr>
            <p:extLst>
              <p:ext uri="{D42A27DB-BD31-4B8C-83A1-F6EECF244321}">
                <p14:modId xmlns:p14="http://schemas.microsoft.com/office/powerpoint/2010/main" val="1205883264"/>
              </p:ext>
            </p:extLst>
          </p:nvPr>
        </p:nvGraphicFramePr>
        <p:xfrm>
          <a:off x="940943" y="3267488"/>
          <a:ext cx="10638032" cy="396240"/>
        </p:xfrm>
        <a:graphic>
          <a:graphicData uri="http://schemas.openxmlformats.org/drawingml/2006/table">
            <a:tbl>
              <a:tblPr firstRow="1" bandRow="1">
                <a:tableStyleId>{21E4AEA4-8DFA-4A89-87EB-49C32662AFE0}</a:tableStyleId>
              </a:tblPr>
              <a:tblGrid>
                <a:gridCol w="10638032">
                  <a:extLst>
                    <a:ext uri="{9D8B030D-6E8A-4147-A177-3AD203B41FA5}">
                      <a16:colId xmlns:a16="http://schemas.microsoft.com/office/drawing/2014/main" val="1540830823"/>
                    </a:ext>
                  </a:extLst>
                </a:gridCol>
              </a:tblGrid>
              <a:tr h="303371">
                <a:tc>
                  <a:txBody>
                    <a:bodyPr/>
                    <a:lstStyle/>
                    <a:p>
                      <a:r>
                        <a:rPr lang="en-US" sz="2000" b="1" dirty="0">
                          <a:solidFill>
                            <a:schemeClr val="bg1"/>
                          </a:solidFill>
                        </a:rPr>
                        <a:t>Misinformation = Fake news, False News, Satire news, Disinformation, Misinformation, and Rumer</a:t>
                      </a:r>
                    </a:p>
                  </a:txBody>
                  <a:tcPr/>
                </a:tc>
                <a:extLst>
                  <a:ext uri="{0D108BD9-81ED-4DB2-BD59-A6C34878D82A}">
                    <a16:rowId xmlns:a16="http://schemas.microsoft.com/office/drawing/2014/main" val="651247192"/>
                  </a:ext>
                </a:extLst>
              </a:tr>
            </a:tbl>
          </a:graphicData>
        </a:graphic>
      </p:graphicFrame>
    </p:spTree>
    <p:extLst>
      <p:ext uri="{BB962C8B-B14F-4D97-AF65-F5344CB8AC3E}">
        <p14:creationId xmlns:p14="http://schemas.microsoft.com/office/powerpoint/2010/main" val="90420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8D1-E381-4AE9-82D5-395E5A14D9A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93EF707A-A29C-4E54-BEAE-184B2D0174EE}"/>
              </a:ext>
            </a:extLst>
          </p:cNvPr>
          <p:cNvSpPr>
            <a:spLocks noGrp="1"/>
          </p:cNvSpPr>
          <p:nvPr>
            <p:ph idx="1"/>
          </p:nvPr>
        </p:nvSpPr>
        <p:spPr/>
        <p:txBody>
          <a:bodyPr/>
          <a:lstStyle/>
          <a:p>
            <a:pPr marL="0" indent="0">
              <a:buNone/>
            </a:pPr>
            <a:r>
              <a:rPr lang="en-US" dirty="0"/>
              <a:t>Step 7 AI Techs in cultural heritage analysis</a:t>
            </a:r>
          </a:p>
          <a:p>
            <a:r>
              <a:rPr lang="en-US" dirty="0"/>
              <a:t>Implement ML/DL in (Collection E) to extract the following: Society, Language, Culture, Religion , Geographic, Population, Capita, Political system.</a:t>
            </a:r>
          </a:p>
          <a:p>
            <a:r>
              <a:rPr lang="en-US" dirty="0"/>
              <a:t>Implement ML/DL to find: (1. Topics modeling 2 clustering 3. K-means)</a:t>
            </a:r>
          </a:p>
          <a:p>
            <a:r>
              <a:rPr lang="en-US" dirty="0"/>
              <a:t>Results (Collection G): a groups of (AI cultural heritage) distributed into identical classes</a:t>
            </a:r>
          </a:p>
        </p:txBody>
      </p:sp>
    </p:spTree>
    <p:extLst>
      <p:ext uri="{BB962C8B-B14F-4D97-AF65-F5344CB8AC3E}">
        <p14:creationId xmlns:p14="http://schemas.microsoft.com/office/powerpoint/2010/main" val="3213318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93B0-8030-4E2B-BCF2-FD959FD3BD1E}"/>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95C3745-4746-44CC-89BE-BE07973C3867}"/>
              </a:ext>
            </a:extLst>
          </p:cNvPr>
          <p:cNvSpPr>
            <a:spLocks noGrp="1"/>
          </p:cNvSpPr>
          <p:nvPr>
            <p:ph idx="1"/>
          </p:nvPr>
        </p:nvSpPr>
        <p:spPr/>
        <p:txBody>
          <a:bodyPr/>
          <a:lstStyle/>
          <a:p>
            <a:pPr marL="0" indent="0">
              <a:buNone/>
            </a:pPr>
            <a:r>
              <a:rPr lang="en-US" dirty="0"/>
              <a:t>Step 8 AI Techs in humane development</a:t>
            </a:r>
          </a:p>
          <a:p>
            <a:r>
              <a:rPr lang="en-US" dirty="0"/>
              <a:t>Implement ML/DL in (Collection E) Extract the following: Country, Condition of Dev,, Empowerments, Education state, Civil rights state, Climate Change state(Sustainability), LGBTQ state, Woman Rights State, Human Rights State, Equal opportunity, Health Care system, Criminal Justice State, Transparency state, Access to public info state.</a:t>
            </a:r>
          </a:p>
          <a:p>
            <a:r>
              <a:rPr lang="en-US" dirty="0"/>
              <a:t>Implement ML/DL to find (1. Topics modeling 2 clustering 3. K-means)</a:t>
            </a:r>
          </a:p>
          <a:p>
            <a:r>
              <a:rPr lang="en-US" dirty="0"/>
              <a:t>Results (Collection H): AI humane development analysis distributed into identical groups/classes </a:t>
            </a:r>
          </a:p>
          <a:p>
            <a:pPr marL="0" indent="0">
              <a:buNone/>
            </a:pPr>
            <a:endParaRPr lang="en-US" dirty="0"/>
          </a:p>
        </p:txBody>
      </p:sp>
    </p:spTree>
    <p:extLst>
      <p:ext uri="{BB962C8B-B14F-4D97-AF65-F5344CB8AC3E}">
        <p14:creationId xmlns:p14="http://schemas.microsoft.com/office/powerpoint/2010/main" val="3146234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16643-5FEC-4C21-A8B0-A8BD3B23AFC4}"/>
              </a:ext>
            </a:extLst>
          </p:cNvPr>
          <p:cNvSpPr>
            <a:spLocks noGrp="1"/>
          </p:cNvSpPr>
          <p:nvPr>
            <p:ph type="title"/>
          </p:nvPr>
        </p:nvSpPr>
        <p:spPr/>
        <p:txBody>
          <a:bodyPr/>
          <a:lstStyle/>
          <a:p>
            <a:r>
              <a:rPr kumimoji="0" lang="en-US" sz="4400" b="1" i="0" u="none" strike="noStrike" kern="1200" cap="none" spc="0" normalizeH="0" baseline="0" noProof="0" dirty="0">
                <a:ln>
                  <a:noFill/>
                </a:ln>
                <a:effectLst/>
                <a:uLnTx/>
                <a:uFillTx/>
                <a:latin typeface="Times New Roman"/>
                <a:ea typeface="+mj-ea"/>
                <a:cs typeface="+mj-cs"/>
              </a:rPr>
              <a:t>Software Architecture</a:t>
            </a:r>
            <a:endParaRPr lang="en-US" dirty="0"/>
          </a:p>
        </p:txBody>
      </p:sp>
      <p:pic>
        <p:nvPicPr>
          <p:cNvPr id="5" name="Content Placeholder 4">
            <a:extLst>
              <a:ext uri="{FF2B5EF4-FFF2-40B4-BE49-F238E27FC236}">
                <a16:creationId xmlns:a16="http://schemas.microsoft.com/office/drawing/2014/main" id="{F35F8812-77BC-4738-BE76-91FC52E59354}"/>
              </a:ext>
            </a:extLst>
          </p:cNvPr>
          <p:cNvPicPr>
            <a:picLocks noGrp="1" noChangeAspect="1"/>
          </p:cNvPicPr>
          <p:nvPr>
            <p:ph idx="1"/>
          </p:nvPr>
        </p:nvPicPr>
        <p:blipFill>
          <a:blip r:embed="rId2"/>
          <a:stretch>
            <a:fillRect/>
          </a:stretch>
        </p:blipFill>
        <p:spPr>
          <a:xfrm>
            <a:off x="2188395" y="1567037"/>
            <a:ext cx="7122046" cy="4835957"/>
          </a:xfrm>
        </p:spPr>
      </p:pic>
    </p:spTree>
    <p:extLst>
      <p:ext uri="{BB962C8B-B14F-4D97-AF65-F5344CB8AC3E}">
        <p14:creationId xmlns:p14="http://schemas.microsoft.com/office/powerpoint/2010/main" val="163285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9280-2C57-4753-B10A-7439D54B84AC}"/>
              </a:ext>
            </a:extLst>
          </p:cNvPr>
          <p:cNvSpPr>
            <a:spLocks noGrp="1"/>
          </p:cNvSpPr>
          <p:nvPr>
            <p:ph type="title"/>
          </p:nvPr>
        </p:nvSpPr>
        <p:spPr/>
        <p:txBody>
          <a:bodyPr/>
          <a:lstStyle/>
          <a:p>
            <a:r>
              <a:rPr lang="en-US" dirty="0"/>
              <a:t>Research Finding</a:t>
            </a:r>
          </a:p>
        </p:txBody>
      </p:sp>
      <p:sp>
        <p:nvSpPr>
          <p:cNvPr id="3" name="Content Placeholder 2">
            <a:extLst>
              <a:ext uri="{FF2B5EF4-FFF2-40B4-BE49-F238E27FC236}">
                <a16:creationId xmlns:a16="http://schemas.microsoft.com/office/drawing/2014/main" id="{9C51DDC5-5410-462F-A7CE-88E0089F3813}"/>
              </a:ext>
            </a:extLst>
          </p:cNvPr>
          <p:cNvSpPr>
            <a:spLocks noGrp="1"/>
          </p:cNvSpPr>
          <p:nvPr>
            <p:ph idx="1"/>
          </p:nvPr>
        </p:nvSpPr>
        <p:spPr/>
        <p:txBody>
          <a:bodyPr>
            <a:normAutofit lnSpcReduction="10000"/>
          </a:bodyPr>
          <a:lstStyle/>
          <a:p>
            <a:r>
              <a:rPr lang="en-US" dirty="0"/>
              <a:t>Research finding  showing in next diagram (Collection F) , (Collection G), and (Collection H) are the answers for RQ1 and RQ2 that we addressed in this project.</a:t>
            </a:r>
          </a:p>
          <a:p>
            <a:r>
              <a:rPr lang="en-US" dirty="0"/>
              <a:t>RQ1: What would AI-based approaches on archival principles look like? What possibilities do they suggest about humane AI development? Do they counter the “black box” character of AI?</a:t>
            </a:r>
          </a:p>
          <a:p>
            <a:r>
              <a:rPr lang="en-US" dirty="0"/>
              <a:t>RQ2: What benefits would an archival AI offer an institution and society? Could it help future-proof cultural heritage institutions, i.e., foster heritage futures? Can an archival AI, outside the archival setting, serve public interest (e.g., combating fake news and propaganda)?</a:t>
            </a:r>
          </a:p>
          <a:p>
            <a:endParaRPr lang="en-US" dirty="0"/>
          </a:p>
        </p:txBody>
      </p:sp>
    </p:spTree>
    <p:extLst>
      <p:ext uri="{BB962C8B-B14F-4D97-AF65-F5344CB8AC3E}">
        <p14:creationId xmlns:p14="http://schemas.microsoft.com/office/powerpoint/2010/main" val="1645490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B864DA-E978-46C8-8FE6-06BB4D5FA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120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4A09-8C4E-4E34-ACC4-F3DC127C5FD0}"/>
              </a:ext>
            </a:extLst>
          </p:cNvPr>
          <p:cNvSpPr>
            <a:spLocks noGrp="1"/>
          </p:cNvSpPr>
          <p:nvPr>
            <p:ph type="title"/>
          </p:nvPr>
        </p:nvSpPr>
        <p:spPr>
          <a:xfrm>
            <a:off x="1676400" y="2103437"/>
            <a:ext cx="10515600" cy="1325563"/>
          </a:xfrm>
        </p:spPr>
        <p:txBody>
          <a:bodyPr/>
          <a:lstStyle/>
          <a:p>
            <a:r>
              <a:rPr lang="en-US" sz="4400" b="1" dirty="0">
                <a:solidFill>
                  <a:schemeClr val="tx1"/>
                </a:solidFill>
              </a:rPr>
              <a:t>Why I Chose this Project?</a:t>
            </a:r>
            <a:endParaRPr lang="en-US" dirty="0"/>
          </a:p>
        </p:txBody>
      </p:sp>
    </p:spTree>
    <p:extLst>
      <p:ext uri="{BB962C8B-B14F-4D97-AF65-F5344CB8AC3E}">
        <p14:creationId xmlns:p14="http://schemas.microsoft.com/office/powerpoint/2010/main" val="343367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560B2-4CE8-416C-B31F-58164F77B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25" y="750014"/>
            <a:ext cx="8758704" cy="5968894"/>
          </a:xfrm>
          <a:prstGeom prst="rect">
            <a:avLst/>
          </a:prstGeom>
        </p:spPr>
      </p:pic>
      <p:sp>
        <p:nvSpPr>
          <p:cNvPr id="2" name="Title 1">
            <a:extLst>
              <a:ext uri="{FF2B5EF4-FFF2-40B4-BE49-F238E27FC236}">
                <a16:creationId xmlns:a16="http://schemas.microsoft.com/office/drawing/2014/main" id="{C8463DDC-563D-4DD4-B346-2E4FE229D7B9}"/>
              </a:ext>
            </a:extLst>
          </p:cNvPr>
          <p:cNvSpPr>
            <a:spLocks noGrp="1"/>
          </p:cNvSpPr>
          <p:nvPr>
            <p:ph type="title"/>
          </p:nvPr>
        </p:nvSpPr>
        <p:spPr/>
        <p:txBody>
          <a:bodyPr/>
          <a:lstStyle/>
          <a:p>
            <a:r>
              <a:rPr lang="en-US" dirty="0"/>
              <a:t>Research Finding</a:t>
            </a:r>
          </a:p>
        </p:txBody>
      </p:sp>
    </p:spTree>
    <p:extLst>
      <p:ext uri="{BB962C8B-B14F-4D97-AF65-F5344CB8AC3E}">
        <p14:creationId xmlns:p14="http://schemas.microsoft.com/office/powerpoint/2010/main" val="13470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2A3EE-3D50-41A4-A922-0BD9F254C7C6}"/>
              </a:ext>
            </a:extLst>
          </p:cNvPr>
          <p:cNvSpPr>
            <a:spLocks noGrp="1"/>
          </p:cNvSpPr>
          <p:nvPr>
            <p:ph type="title"/>
          </p:nvPr>
        </p:nvSpPr>
        <p:spPr/>
        <p:txBody>
          <a:bodyPr>
            <a:normAutofit/>
          </a:bodyPr>
          <a:lstStyle/>
          <a:p>
            <a:pPr rtl="0">
              <a:spcBef>
                <a:spcPts val="0"/>
              </a:spcBef>
              <a:spcAft>
                <a:spcPts val="0"/>
              </a:spcAft>
            </a:pPr>
            <a:r>
              <a:rPr lang="en-US" dirty="0"/>
              <a:t>Requirements</a:t>
            </a:r>
          </a:p>
        </p:txBody>
      </p:sp>
      <p:sp>
        <p:nvSpPr>
          <p:cNvPr id="3" name="Content Placeholder 2">
            <a:extLst>
              <a:ext uri="{FF2B5EF4-FFF2-40B4-BE49-F238E27FC236}">
                <a16:creationId xmlns:a16="http://schemas.microsoft.com/office/drawing/2014/main" id="{FFD4AE25-AE70-4AF3-AA70-6CB3DE6804A2}"/>
              </a:ext>
            </a:extLst>
          </p:cNvPr>
          <p:cNvSpPr>
            <a:spLocks noGrp="1"/>
          </p:cNvSpPr>
          <p:nvPr>
            <p:ph idx="1"/>
          </p:nvPr>
        </p:nvSpPr>
        <p:spPr/>
        <p:txBody>
          <a:bodyPr/>
          <a:lstStyle/>
          <a:p>
            <a:pPr rtl="0" fontAlgn="base">
              <a:spcBef>
                <a:spcPts val="1000"/>
              </a:spcBef>
              <a:spcAft>
                <a:spcPts val="0"/>
              </a:spcAft>
              <a:buFont typeface="Arial" panose="020B0604020202020204" pitchFamily="34" charset="0"/>
              <a:buChar char="•"/>
            </a:pPr>
            <a:r>
              <a:rPr lang="en-US" dirty="0"/>
              <a:t>Languages: Python, Bash</a:t>
            </a:r>
          </a:p>
          <a:p>
            <a:pPr rtl="0" fontAlgn="base">
              <a:spcBef>
                <a:spcPts val="0"/>
              </a:spcBef>
              <a:spcAft>
                <a:spcPts val="0"/>
              </a:spcAft>
              <a:buFont typeface="Arial" panose="020B0604020202020204" pitchFamily="34" charset="0"/>
              <a:buChar char="•"/>
            </a:pPr>
            <a:r>
              <a:rPr lang="en-US" dirty="0"/>
              <a:t>ML/DL: </a:t>
            </a:r>
            <a:r>
              <a:rPr lang="en-US" dirty="0" err="1"/>
              <a:t>PyTorch</a:t>
            </a:r>
            <a:r>
              <a:rPr lang="en-US" dirty="0"/>
              <a:t>, NumPy, Pandas </a:t>
            </a:r>
            <a:r>
              <a:rPr lang="en-US" dirty="0" err="1"/>
              <a:t>conda</a:t>
            </a:r>
            <a:r>
              <a:rPr lang="en-US" dirty="0"/>
              <a:t>, </a:t>
            </a:r>
            <a:r>
              <a:rPr lang="en-US" dirty="0" err="1"/>
              <a:t>Matlab</a:t>
            </a:r>
            <a:r>
              <a:rPr lang="en-US" dirty="0"/>
              <a:t>, </a:t>
            </a:r>
            <a:r>
              <a:rPr lang="en-US" dirty="0" err="1"/>
              <a:t>Scilab</a:t>
            </a:r>
            <a:r>
              <a:rPr lang="en-US" dirty="0"/>
              <a:t>, </a:t>
            </a:r>
            <a:r>
              <a:rPr lang="en-US" dirty="0" err="1"/>
              <a:t>Transkribus</a:t>
            </a:r>
            <a:endParaRPr lang="en-US" dirty="0"/>
          </a:p>
          <a:p>
            <a:pPr rtl="0" fontAlgn="base">
              <a:spcBef>
                <a:spcPts val="0"/>
              </a:spcBef>
              <a:spcAft>
                <a:spcPts val="0"/>
              </a:spcAft>
              <a:buFont typeface="Arial" panose="020B0604020202020204" pitchFamily="34" charset="0"/>
              <a:buChar char="•"/>
            </a:pPr>
            <a:r>
              <a:rPr lang="en-US" dirty="0"/>
              <a:t>QDA: Atlas </a:t>
            </a:r>
            <a:r>
              <a:rPr lang="en-US" dirty="0" err="1"/>
              <a:t>ti</a:t>
            </a:r>
            <a:endParaRPr lang="en-US" dirty="0"/>
          </a:p>
          <a:p>
            <a:pPr rtl="0" fontAlgn="base">
              <a:spcBef>
                <a:spcPts val="0"/>
              </a:spcBef>
              <a:spcAft>
                <a:spcPts val="0"/>
              </a:spcAft>
              <a:buFont typeface="Arial" panose="020B0604020202020204" pitchFamily="34" charset="0"/>
              <a:buChar char="•"/>
            </a:pPr>
            <a:r>
              <a:rPr lang="en-US" dirty="0"/>
              <a:t>Version control: Git</a:t>
            </a:r>
          </a:p>
        </p:txBody>
      </p:sp>
    </p:spTree>
    <p:extLst>
      <p:ext uri="{BB962C8B-B14F-4D97-AF65-F5344CB8AC3E}">
        <p14:creationId xmlns:p14="http://schemas.microsoft.com/office/powerpoint/2010/main" val="3373439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CC40-EAF8-4D4C-B2FB-0D23548DAA7D}"/>
              </a:ext>
            </a:extLst>
          </p:cNvPr>
          <p:cNvSpPr>
            <a:spLocks noGrp="1"/>
          </p:cNvSpPr>
          <p:nvPr>
            <p:ph type="title"/>
          </p:nvPr>
        </p:nvSpPr>
        <p:spPr/>
        <p:txBody>
          <a:bodyPr/>
          <a:lstStyle/>
          <a:p>
            <a:r>
              <a:rPr lang="en-US" b="1" dirty="0"/>
              <a:t>Plan DRP 1 , and DRP 2</a:t>
            </a:r>
          </a:p>
        </p:txBody>
      </p:sp>
      <p:graphicFrame>
        <p:nvGraphicFramePr>
          <p:cNvPr id="4" name="Table 4">
            <a:extLst>
              <a:ext uri="{FF2B5EF4-FFF2-40B4-BE49-F238E27FC236}">
                <a16:creationId xmlns:a16="http://schemas.microsoft.com/office/drawing/2014/main" id="{178E5D23-FD36-4958-84F1-4ACE0E6F2DF9}"/>
              </a:ext>
            </a:extLst>
          </p:cNvPr>
          <p:cNvGraphicFramePr>
            <a:graphicFrameLocks noGrp="1"/>
          </p:cNvGraphicFramePr>
          <p:nvPr>
            <p:ph idx="1"/>
            <p:extLst>
              <p:ext uri="{D42A27DB-BD31-4B8C-83A1-F6EECF244321}">
                <p14:modId xmlns:p14="http://schemas.microsoft.com/office/powerpoint/2010/main" val="1804714965"/>
              </p:ext>
            </p:extLst>
          </p:nvPr>
        </p:nvGraphicFramePr>
        <p:xfrm>
          <a:off x="838200" y="1500027"/>
          <a:ext cx="10638034" cy="4810211"/>
        </p:xfrm>
        <a:graphic>
          <a:graphicData uri="http://schemas.openxmlformats.org/drawingml/2006/table">
            <a:tbl>
              <a:tblPr firstRow="1" bandRow="1">
                <a:tableStyleId>{5C22544A-7EE6-4342-B048-85BDC9FD1C3A}</a:tableStyleId>
              </a:tblPr>
              <a:tblGrid>
                <a:gridCol w="5319017">
                  <a:extLst>
                    <a:ext uri="{9D8B030D-6E8A-4147-A177-3AD203B41FA5}">
                      <a16:colId xmlns:a16="http://schemas.microsoft.com/office/drawing/2014/main" val="2620768576"/>
                    </a:ext>
                  </a:extLst>
                </a:gridCol>
                <a:gridCol w="5319017">
                  <a:extLst>
                    <a:ext uri="{9D8B030D-6E8A-4147-A177-3AD203B41FA5}">
                      <a16:colId xmlns:a16="http://schemas.microsoft.com/office/drawing/2014/main" val="2982658529"/>
                    </a:ext>
                  </a:extLst>
                </a:gridCol>
              </a:tblGrid>
              <a:tr h="389729">
                <a:tc>
                  <a:txBody>
                    <a:bodyPr/>
                    <a:lstStyle/>
                    <a:p>
                      <a:pPr algn="just"/>
                      <a:r>
                        <a:rPr lang="en-US" sz="1800" dirty="0"/>
                        <a:t>DRP1</a:t>
                      </a:r>
                      <a:endParaRPr lang="en-US" dirty="0"/>
                    </a:p>
                  </a:txBody>
                  <a:tcPr/>
                </a:tc>
                <a:tc>
                  <a:txBody>
                    <a:bodyPr/>
                    <a:lstStyle/>
                    <a:p>
                      <a:pPr algn="just"/>
                      <a:r>
                        <a:rPr lang="en-US" sz="1800" dirty="0"/>
                        <a:t>DRP 2</a:t>
                      </a:r>
                      <a:endParaRPr lang="en-US" dirty="0"/>
                    </a:p>
                  </a:txBody>
                  <a:tcPr/>
                </a:tc>
                <a:extLst>
                  <a:ext uri="{0D108BD9-81ED-4DB2-BD59-A6C34878D82A}">
                    <a16:rowId xmlns:a16="http://schemas.microsoft.com/office/drawing/2014/main" val="806765491"/>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1): </a:t>
                      </a:r>
                      <a:r>
                        <a:rPr lang="en-US" sz="1800" dirty="0"/>
                        <a:t>the state-of-the-art ML and DL technologies will be used to assess their documented and posited positive and negative implications to different types of authenticities</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b="1" dirty="0"/>
                        <a:t>(T</a:t>
                      </a:r>
                      <a:r>
                        <a:rPr lang="en-US" sz="1800" b="1" dirty="0"/>
                        <a:t>hesis article 1): </a:t>
                      </a:r>
                      <a:r>
                        <a:rPr lang="en-US" sz="1800" dirty="0"/>
                        <a:t>investigate which ML and DL models can be best used to </a:t>
                      </a:r>
                      <a:r>
                        <a:rPr lang="en-US" sz="1800" dirty="0" err="1"/>
                        <a:t>analyse</a:t>
                      </a:r>
                      <a:r>
                        <a:rPr lang="en-US" sz="1800" dirty="0"/>
                        <a:t> and establish</a:t>
                      </a:r>
                      <a:endParaRPr lang="en-US" dirty="0"/>
                    </a:p>
                  </a:txBody>
                  <a:tcPr/>
                </a:tc>
                <a:extLst>
                  <a:ext uri="{0D108BD9-81ED-4DB2-BD59-A6C34878D82A}">
                    <a16:rowId xmlns:a16="http://schemas.microsoft.com/office/drawing/2014/main" val="4076919905"/>
                  </a:ext>
                </a:extLst>
              </a:tr>
              <a:tr h="124926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a:t>
                      </a:r>
                      <a:r>
                        <a:rPr lang="en-US" sz="1800" dirty="0"/>
                        <a:t> exploratory assessments with selected bodies of archival material from the RA and RAÄ will be conducted to investigate the impact of algorithmic processing on their normative</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2): </a:t>
                      </a:r>
                      <a:r>
                        <a:rPr lang="en-US" sz="1800" dirty="0"/>
                        <a:t>maintain the authenticity of historical evidence held at archival institutions</a:t>
                      </a:r>
                      <a:endParaRPr lang="en-US" dirty="0"/>
                    </a:p>
                  </a:txBody>
                  <a:tcPr/>
                </a:tc>
                <a:extLst>
                  <a:ext uri="{0D108BD9-81ED-4DB2-BD59-A6C34878D82A}">
                    <a16:rowId xmlns:a16="http://schemas.microsoft.com/office/drawing/2014/main" val="879132953"/>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a:t>
                      </a:r>
                      <a:r>
                        <a:rPr lang="en-US" sz="1800" dirty="0"/>
                        <a:t> experienced authenticity</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3): </a:t>
                      </a:r>
                      <a:r>
                        <a:rPr lang="en-US" sz="1800" dirty="0"/>
                        <a:t>experiments will be conducted to enrich historical records by using natural language processing.</a:t>
                      </a:r>
                      <a:endParaRPr lang="en-US" dirty="0"/>
                    </a:p>
                  </a:txBody>
                  <a:tcPr/>
                </a:tc>
                <a:extLst>
                  <a:ext uri="{0D108BD9-81ED-4DB2-BD59-A6C34878D82A}">
                    <a16:rowId xmlns:a16="http://schemas.microsoft.com/office/drawing/2014/main" val="2099367036"/>
                  </a:ext>
                </a:extLst>
              </a:tr>
              <a:tr h="96097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the overall analysis of these efforts and their implication for the CHS will serve as the basis for a final publication.</a:t>
                      </a:r>
                      <a:endParaRPr lang="en-U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1" dirty="0"/>
                        <a:t>(Thesis article 4):</a:t>
                      </a:r>
                      <a:r>
                        <a:rPr lang="en-US" sz="1800" dirty="0"/>
                        <a:t> an evaluation methodology is developed and tested for its practical applicability.</a:t>
                      </a:r>
                      <a:endParaRPr lang="en-US" dirty="0"/>
                    </a:p>
                  </a:txBody>
                  <a:tcPr/>
                </a:tc>
                <a:extLst>
                  <a:ext uri="{0D108BD9-81ED-4DB2-BD59-A6C34878D82A}">
                    <a16:rowId xmlns:a16="http://schemas.microsoft.com/office/drawing/2014/main" val="1430570386"/>
                  </a:ext>
                </a:extLst>
              </a:tr>
            </a:tbl>
          </a:graphicData>
        </a:graphic>
      </p:graphicFrame>
    </p:spTree>
    <p:extLst>
      <p:ext uri="{BB962C8B-B14F-4D97-AF65-F5344CB8AC3E}">
        <p14:creationId xmlns:p14="http://schemas.microsoft.com/office/powerpoint/2010/main" val="169160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E4B5C-6940-4E3E-90BA-75BB7C6E4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99" y="153922"/>
            <a:ext cx="10726220" cy="6550156"/>
          </a:xfrm>
          <a:prstGeom prst="rect">
            <a:avLst/>
          </a:prstGeom>
        </p:spPr>
      </p:pic>
    </p:spTree>
    <p:extLst>
      <p:ext uri="{BB962C8B-B14F-4D97-AF65-F5344CB8AC3E}">
        <p14:creationId xmlns:p14="http://schemas.microsoft.com/office/powerpoint/2010/main" val="415183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7CC-A6E1-4A3D-A18A-C2DA7E2767BE}"/>
              </a:ext>
            </a:extLst>
          </p:cNvPr>
          <p:cNvSpPr>
            <a:spLocks noGrp="1"/>
          </p:cNvSpPr>
          <p:nvPr>
            <p:ph type="title"/>
          </p:nvPr>
        </p:nvSpPr>
        <p:spPr>
          <a:xfrm>
            <a:off x="1538008" y="2103437"/>
            <a:ext cx="10515600" cy="1325563"/>
          </a:xfrm>
        </p:spPr>
        <p:txBody>
          <a:bodyPr/>
          <a:lstStyle/>
          <a:p>
            <a:r>
              <a:rPr lang="en-US" b="1" dirty="0"/>
              <a:t>Project Contribution to WASP-HS</a:t>
            </a:r>
          </a:p>
        </p:txBody>
      </p:sp>
    </p:spTree>
    <p:extLst>
      <p:ext uri="{BB962C8B-B14F-4D97-AF65-F5344CB8AC3E}">
        <p14:creationId xmlns:p14="http://schemas.microsoft.com/office/powerpoint/2010/main" val="357879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Koraljka</a:t>
            </a:r>
            <a:r>
              <a:rPr lang="en-US" dirty="0"/>
              <a:t> Golub and Ying-</a:t>
            </a:r>
            <a:r>
              <a:rPr lang="en-US" dirty="0" err="1"/>
              <a:t>Hsang</a:t>
            </a:r>
            <a:r>
              <a:rPr lang="en-US" dirty="0"/>
              <a:t> Liu.(2022). Information and Knowledge </a:t>
            </a:r>
            <a:r>
              <a:rPr lang="en-US" dirty="0" err="1"/>
              <a:t>Organisation</a:t>
            </a:r>
            <a:r>
              <a:rPr lang="en-US" dirty="0"/>
              <a:t> in Digital Humanities </a:t>
            </a:r>
            <a:r>
              <a:rPr lang="en-US"/>
              <a:t>Global Perspectives, Modelling cultural entities in diverse domains for digital archives </a:t>
            </a:r>
            <a:r>
              <a:rPr lang="en-US" dirty="0"/>
              <a:t>25-30</a:t>
            </a:r>
          </a:p>
          <a:p>
            <a:pPr marL="0" indent="0">
              <a:buNone/>
            </a:pPr>
            <a:r>
              <a:rPr lang="en-US" dirty="0" err="1"/>
              <a:t>Aejas</a:t>
            </a:r>
            <a:r>
              <a:rPr lang="en-US" dirty="0"/>
              <a:t>, B., </a:t>
            </a:r>
            <a:r>
              <a:rPr lang="en-US" dirty="0" err="1"/>
              <a:t>Bouras</a:t>
            </a:r>
            <a:r>
              <a:rPr lang="en-US" dirty="0"/>
              <a:t>, A., </a:t>
            </a:r>
            <a:r>
              <a:rPr lang="en-US" dirty="0" err="1"/>
              <a:t>Belhi</a:t>
            </a:r>
            <a:r>
              <a:rPr lang="en-US" dirty="0"/>
              <a:t>, A., &amp; </a:t>
            </a:r>
            <a:r>
              <a:rPr lang="en-US" dirty="0" err="1"/>
              <a:t>Gasmi</a:t>
            </a:r>
            <a:r>
              <a:rPr lang="en-US" dirty="0"/>
              <a:t>, H. (2021). Named Entity Recognition for Cultural Heritage Preservation. In Data Analytics for Cultural Heritage (pp. 249-270). Springer, Cham. Alberti, M., </a:t>
            </a:r>
            <a:r>
              <a:rPr lang="en-US" dirty="0" err="1"/>
              <a:t>Seuret</a:t>
            </a:r>
            <a:r>
              <a:rPr lang="en-US" dirty="0"/>
              <a:t>, M., </a:t>
            </a:r>
            <a:r>
              <a:rPr lang="en-US" dirty="0" err="1"/>
              <a:t>Pondenkandath</a:t>
            </a:r>
            <a:r>
              <a:rPr lang="en-US" dirty="0"/>
              <a:t>, V., Ingold, R., &amp; </a:t>
            </a:r>
            <a:r>
              <a:rPr lang="en-US" dirty="0" err="1"/>
              <a:t>Liwicki</a:t>
            </a:r>
            <a:r>
              <a:rPr lang="en-US" dirty="0"/>
              <a:t>, M. (2017, November). Historical document image segmentation with LDA-initialized deep neural networks. In Proceedings of the 4th international workshop on historical document imaging and processing (pp. 95-100).</a:t>
            </a:r>
          </a:p>
          <a:p>
            <a:pPr marL="0" indent="0">
              <a:buNone/>
            </a:pPr>
            <a:r>
              <a:rPr lang="en-US" dirty="0" err="1"/>
              <a:t>Bašić</a:t>
            </a:r>
            <a:r>
              <a:rPr lang="en-US" dirty="0"/>
              <a:t>, B.D., M-F. </a:t>
            </a:r>
            <a:r>
              <a:rPr lang="en-US" dirty="0" err="1"/>
              <a:t>Moens</a:t>
            </a:r>
            <a:r>
              <a:rPr lang="en-US" dirty="0"/>
              <a:t> and M. </a:t>
            </a:r>
            <a:r>
              <a:rPr lang="en-US" dirty="0" err="1"/>
              <a:t>Tadić</a:t>
            </a:r>
            <a:r>
              <a:rPr lang="en-US" dirty="0"/>
              <a:t>. (2009). Computer-Aided Document Indexing for Accessing Legislation: A Joint Venture between Flanders and Croatia, in M. </a:t>
            </a:r>
            <a:r>
              <a:rPr lang="en-US" dirty="0" err="1"/>
              <a:t>Tadić</a:t>
            </a:r>
            <a:r>
              <a:rPr lang="en-US" dirty="0"/>
              <a:t>, B.D. </a:t>
            </a:r>
            <a:r>
              <a:rPr lang="en-US" dirty="0" err="1"/>
              <a:t>Bašić</a:t>
            </a:r>
            <a:r>
              <a:rPr lang="en-US" dirty="0"/>
              <a:t> and M-F. </a:t>
            </a:r>
            <a:r>
              <a:rPr lang="en-US" dirty="0" err="1"/>
              <a:t>Moens</a:t>
            </a:r>
            <a:r>
              <a:rPr lang="en-US" dirty="0"/>
              <a:t> (eds) Technologies for the Processing and Retrieval of Semi-Structured Documents: Experience from the CADIAL Project: 3-14. Zagreb: Croatian Language Technologies Society.</a:t>
            </a:r>
          </a:p>
          <a:p>
            <a:pPr marL="0" indent="0">
              <a:buNone/>
            </a:pPr>
            <a:r>
              <a:rPr lang="en-US" dirty="0"/>
              <a:t>Available at: http://cadial.org/papers/cadial_book_ch01.pdf</a:t>
            </a:r>
          </a:p>
          <a:p>
            <a:pPr marL="0" indent="0">
              <a:buNone/>
            </a:pPr>
            <a:r>
              <a:rPr lang="en-US" dirty="0"/>
              <a:t>Bradshaw, S., &amp; Howard, P. N. (2018). The global organization of social media disinformation campaigns. Journal of International Affairs, 71(1.5), 23-32. Available at: https://ora.ox.ac.uk/objects/uuid:67cd8a98-8b3c-45c0-b07f-5e25b25ea67a</a:t>
            </a:r>
          </a:p>
          <a:p>
            <a:pPr marL="0" indent="0">
              <a:buNone/>
            </a:pPr>
            <a:r>
              <a:rPr lang="en-US" dirty="0" err="1"/>
              <a:t>Coeckelbergs</a:t>
            </a:r>
            <a:r>
              <a:rPr lang="en-US" dirty="0"/>
              <a:t>, M. and S. Van </a:t>
            </a:r>
            <a:r>
              <a:rPr lang="en-US" dirty="0" err="1"/>
              <a:t>Hooland</a:t>
            </a:r>
            <a:r>
              <a:rPr lang="en-US" dirty="0"/>
              <a:t>. (2021). Machine learning techniques for the management of </a:t>
            </a:r>
            <a:r>
              <a:rPr lang="en-US" dirty="0" err="1"/>
              <a:t>digitised</a:t>
            </a:r>
            <a:r>
              <a:rPr lang="en-US" dirty="0"/>
              <a:t> collections, in K. Golub and Y-H. Liu (eds) Information and Knowledge </a:t>
            </a:r>
            <a:r>
              <a:rPr lang="en-US" dirty="0" err="1"/>
              <a:t>Organisation</a:t>
            </a:r>
            <a:r>
              <a:rPr lang="en-US" dirty="0"/>
              <a:t> in Digital Humanities: 244-259. London: Routledge.</a:t>
            </a:r>
          </a:p>
          <a:p>
            <a:pPr marL="0" indent="0">
              <a:buNone/>
            </a:pPr>
            <a:r>
              <a:rPr lang="en-US" dirty="0" err="1"/>
              <a:t>Duranti</a:t>
            </a:r>
            <a:r>
              <a:rPr lang="en-US" dirty="0"/>
              <a:t>, L. (1989). </a:t>
            </a:r>
            <a:r>
              <a:rPr lang="en-US" dirty="0" err="1"/>
              <a:t>Diplomatics</a:t>
            </a:r>
            <a:r>
              <a:rPr lang="en-US" dirty="0"/>
              <a:t>: New Uses for an Old Science, </a:t>
            </a:r>
            <a:r>
              <a:rPr lang="en-US" dirty="0" err="1"/>
              <a:t>Archivaria</a:t>
            </a:r>
            <a:r>
              <a:rPr lang="en-US" dirty="0"/>
              <a:t> 28, 7-27</a:t>
            </a:r>
          </a:p>
          <a:p>
            <a:pPr marL="0" indent="0">
              <a:buNone/>
            </a:pPr>
            <a:r>
              <a:rPr lang="en-US" dirty="0" err="1"/>
              <a:t>Duranti</a:t>
            </a:r>
            <a:r>
              <a:rPr lang="en-US" dirty="0"/>
              <a:t>, L. (1995). Reliability and authenticity: The concepts and their implications. </a:t>
            </a:r>
            <a:r>
              <a:rPr lang="en-US" dirty="0" err="1"/>
              <a:t>Archivaria</a:t>
            </a:r>
            <a:r>
              <a:rPr lang="en-US" dirty="0"/>
              <a:t> 39(10): 5-10. Available at: https://archivaria.ca/index.php/archivaria/article/view/12063 </a:t>
            </a:r>
            <a:r>
              <a:rPr lang="en-US" dirty="0" err="1"/>
              <a:t>Duranti</a:t>
            </a:r>
            <a:r>
              <a:rPr lang="en-US" dirty="0"/>
              <a:t>, L. (2010). Concepts and principles for the management of electronic records, or records management theory is archival </a:t>
            </a:r>
            <a:r>
              <a:rPr lang="en-US" dirty="0" err="1"/>
              <a:t>diplomatics</a:t>
            </a:r>
            <a:r>
              <a:rPr lang="en-US" dirty="0"/>
              <a:t>. Records Management Journal (London, England), 20(1), 78-95.</a:t>
            </a:r>
          </a:p>
          <a:p>
            <a:pPr marL="0" indent="0">
              <a:buNone/>
            </a:pPr>
            <a:r>
              <a:rPr lang="en-US" dirty="0" err="1"/>
              <a:t>Foka</a:t>
            </a:r>
            <a:r>
              <a:rPr lang="en-US" dirty="0"/>
              <a:t>, A., </a:t>
            </a:r>
            <a:r>
              <a:rPr lang="en-US" dirty="0" err="1"/>
              <a:t>Attemark</a:t>
            </a:r>
            <a:r>
              <a:rPr lang="en-US" dirty="0"/>
              <a:t>, J., &amp; Wahlberg, F. (2022). Women’s metadata, semantic web ontologies and AI. Emerging Technologies and Museums: Mediating Difficult Heritage. London and NY: </a:t>
            </a:r>
            <a:r>
              <a:rPr lang="en-US" dirty="0" err="1"/>
              <a:t>Bergham</a:t>
            </a:r>
            <a:r>
              <a:rPr lang="en-US" dirty="0"/>
              <a:t>, 65-88. Available at: http://uu.diva- portal.org/smash/</a:t>
            </a:r>
            <a:r>
              <a:rPr lang="en-US" dirty="0" err="1"/>
              <a:t>record.jsf?pid</a:t>
            </a:r>
            <a:r>
              <a:rPr lang="en-US" dirty="0"/>
              <a:t>=diva2%3A1643134&amp;dswid=2221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4725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E2B8-DAB6-49D2-8E0F-537160E20545}"/>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C45477A2-F733-4480-9746-CAF0E83AA6D5}"/>
              </a:ext>
            </a:extLst>
          </p:cNvPr>
          <p:cNvSpPr>
            <a:spLocks noGrp="1"/>
          </p:cNvSpPr>
          <p:nvPr>
            <p:ph idx="1"/>
          </p:nvPr>
        </p:nvSpPr>
        <p:spPr/>
        <p:txBody>
          <a:bodyPr>
            <a:normAutofit fontScale="47500" lnSpcReduction="20000"/>
          </a:bodyPr>
          <a:lstStyle/>
          <a:p>
            <a:pPr marL="0" indent="0">
              <a:buNone/>
            </a:pPr>
            <a:r>
              <a:rPr lang="en-US" dirty="0" err="1"/>
              <a:t>Granell</a:t>
            </a:r>
            <a:r>
              <a:rPr lang="en-US" dirty="0"/>
              <a:t>, E., Chammas, E., </a:t>
            </a:r>
            <a:r>
              <a:rPr lang="en-US" dirty="0" err="1"/>
              <a:t>Likforman-Sulem</a:t>
            </a:r>
            <a:r>
              <a:rPr lang="en-US" dirty="0"/>
              <a:t>, L., Martínez-</a:t>
            </a:r>
            <a:r>
              <a:rPr lang="en-US" dirty="0" err="1"/>
              <a:t>Hinarejos</a:t>
            </a:r>
            <a:r>
              <a:rPr lang="en-US" dirty="0"/>
              <a:t>, C. D., </a:t>
            </a:r>
            <a:r>
              <a:rPr lang="en-US" dirty="0" err="1"/>
              <a:t>Mokbel</a:t>
            </a:r>
            <a:r>
              <a:rPr lang="en-US" dirty="0"/>
              <a:t>, C., &amp; </a:t>
            </a:r>
            <a:r>
              <a:rPr lang="en-US" dirty="0" err="1"/>
              <a:t>Cîrstea</a:t>
            </a:r>
            <a:r>
              <a:rPr lang="en-US" dirty="0"/>
              <a:t>, B. I. (2018). Transcription of Spanish historical handwritten documents with deep neural networks. Journal of Imaging, 4(1), 15.</a:t>
            </a:r>
          </a:p>
          <a:p>
            <a:pPr marL="0" indent="0">
              <a:buNone/>
            </a:pPr>
            <a:r>
              <a:rPr lang="en-US" dirty="0" err="1"/>
              <a:t>Holtorf</a:t>
            </a:r>
            <a:r>
              <a:rPr lang="en-US" dirty="0"/>
              <a:t>, C. and A. </a:t>
            </a:r>
            <a:r>
              <a:rPr lang="en-US" dirty="0" err="1"/>
              <a:t>Högberg</a:t>
            </a:r>
            <a:r>
              <a:rPr lang="en-US" dirty="0"/>
              <a:t> (eds). (2021). Cultural Heritage and the Future. London: Routledge. Hutchinson, T. (2018). Protecting privacy in the archives: Supervised machine learning and born- digital records. In 2018 IEEE International Conference on Big Data (Big Data) (pp. 2696-2701). IEEE.</a:t>
            </a:r>
          </a:p>
          <a:p>
            <a:pPr marL="0" indent="0">
              <a:buNone/>
            </a:pPr>
            <a:r>
              <a:rPr lang="en-US" dirty="0"/>
              <a:t>Lee, C. A. (2018). Computer-assisted appraisal and selection of archival materials. In 2018 IEEE International Conference on Big Data (Big Data) IEEE. Lemieux, V. L. (ed.). 2016. Building trust in information. Cham: Springer, pp. 2721-2724, https://doi.org/10.1007/978-3-319-40226-0 Murphy, O. &amp; </a:t>
            </a:r>
            <a:r>
              <a:rPr lang="en-US" dirty="0" err="1"/>
              <a:t>Villaespesa</a:t>
            </a:r>
            <a:r>
              <a:rPr lang="en-US" dirty="0"/>
              <a:t>, E. (2020). AI: A Museum Planning Toolkit. Discussion Paper. Goldsmiths, University of London, London.</a:t>
            </a:r>
          </a:p>
          <a:p>
            <a:pPr marL="0" indent="0">
              <a:buNone/>
            </a:pPr>
            <a:r>
              <a:rPr lang="en-US" dirty="0"/>
              <a:t>Philips, J., &amp; Tabrizi, N. (2020). Historical Document Processing: A Survey of Techniques, Tools, and Trends. KDIR, 341-349.</a:t>
            </a:r>
          </a:p>
          <a:p>
            <a:pPr marL="0" indent="0">
              <a:buNone/>
            </a:pPr>
            <a:r>
              <a:rPr lang="en-US" dirty="0"/>
              <a:t>Raji, I.D., </a:t>
            </a:r>
            <a:r>
              <a:rPr lang="en-US" dirty="0" err="1"/>
              <a:t>Gebru</a:t>
            </a:r>
            <a:r>
              <a:rPr lang="en-US" dirty="0"/>
              <a:t>, T., Mitchell, M., </a:t>
            </a:r>
            <a:r>
              <a:rPr lang="en-US" dirty="0" err="1"/>
              <a:t>Buolamwini</a:t>
            </a:r>
            <a:r>
              <a:rPr lang="en-US" dirty="0"/>
              <a:t>, J., Lee, J., &amp; Denton, E. (2020). Saving Face: Investigating the Ethical Concerns of Facial Recognition Auditing. Proceedings of the AAAI/ACM Conference on AI, Ethics, and Society. Association for Computing Machinery, New York, NY, USA, 145–151.</a:t>
            </a:r>
          </a:p>
          <a:p>
            <a:pPr marL="0" indent="0">
              <a:buNone/>
            </a:pPr>
            <a:r>
              <a:rPr lang="en-US" dirty="0"/>
              <a:t>Roach, L. (2021). Forgery and Memory at the End of the First Millennium. New Jersey: Princeton University Press.</a:t>
            </a:r>
          </a:p>
          <a:p>
            <a:pPr marL="0" indent="0">
              <a:buNone/>
            </a:pPr>
            <a:r>
              <a:rPr lang="en-US" dirty="0"/>
              <a:t>Robinson, S. C. (2020). Trust, transparency, and openness: How inclusion of cultural values shapes Nordic national public policy strategies for artificial intelligence (AI). Technology in Society, 63, 101421.</a:t>
            </a:r>
          </a:p>
          <a:p>
            <a:pPr marL="0" indent="0">
              <a:buNone/>
            </a:pPr>
            <a:r>
              <a:rPr lang="en-US" dirty="0"/>
              <a:t>Silverman, H. (2015). Heritage and Authenticity, in E. Waterton and S. Watson (eds). The Palgrave Handbook of Contemporary Heritage Research: 69-88. London: Palgrave Macmillan.</a:t>
            </a:r>
          </a:p>
          <a:p>
            <a:pPr marL="0" indent="0">
              <a:buNone/>
            </a:pPr>
            <a:r>
              <a:rPr lang="en-US" dirty="0"/>
              <a:t>Spinner, T., Schlegel, U., Schäfer, H., &amp; El-</a:t>
            </a:r>
            <a:r>
              <a:rPr lang="en-US" dirty="0" err="1"/>
              <a:t>Assady</a:t>
            </a:r>
            <a:r>
              <a:rPr lang="en-US" dirty="0"/>
              <a:t>, M. (2019). </a:t>
            </a:r>
            <a:r>
              <a:rPr lang="en-US" dirty="0" err="1"/>
              <a:t>explAIner</a:t>
            </a:r>
            <a:r>
              <a:rPr lang="en-US" dirty="0"/>
              <a:t>: A visual analytics framework for interactive and explainable machine learning. IEEE transactions on Visualization and Computer Graphics, 26(1), 1064-1074.</a:t>
            </a:r>
          </a:p>
          <a:p>
            <a:pPr marL="0" indent="0">
              <a:buNone/>
            </a:pPr>
            <a:r>
              <a:rPr lang="en-US" dirty="0" err="1"/>
              <a:t>Sporleder</a:t>
            </a:r>
            <a:r>
              <a:rPr lang="en-US" dirty="0"/>
              <a:t>, C. (2010). Natural language processing for cultural heritage domains. Language and Linguistics Compass, 4(9), 750-768.</a:t>
            </a:r>
          </a:p>
          <a:p>
            <a:pPr marL="0" indent="0">
              <a:buNone/>
            </a:pPr>
            <a:r>
              <a:rPr lang="en-US" dirty="0" err="1"/>
              <a:t>Tzouganatou</a:t>
            </a:r>
            <a:r>
              <a:rPr lang="en-US" dirty="0"/>
              <a:t>, A. (2021) Openness and privacy in born-digital archives: reflecting the role of AI development. AI &amp; Society. https://doi.org/10.1007/s00146-021-01361-3</a:t>
            </a:r>
          </a:p>
          <a:p>
            <a:pPr marL="0" indent="0">
              <a:buNone/>
            </a:pPr>
            <a:endParaRPr lang="en-US" dirty="0"/>
          </a:p>
        </p:txBody>
      </p:sp>
    </p:spTree>
    <p:extLst>
      <p:ext uri="{BB962C8B-B14F-4D97-AF65-F5344CB8AC3E}">
        <p14:creationId xmlns:p14="http://schemas.microsoft.com/office/powerpoint/2010/main" val="4108958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DC4B-DD5F-48B4-A174-88A2BA359C66}"/>
              </a:ext>
            </a:extLst>
          </p:cNvPr>
          <p:cNvSpPr>
            <a:spLocks noGrp="1"/>
          </p:cNvSpPr>
          <p:nvPr>
            <p:ph type="title"/>
          </p:nvPr>
        </p:nvSpPr>
        <p:spPr>
          <a:xfrm>
            <a:off x="3928241" y="2267497"/>
            <a:ext cx="10515600" cy="1325563"/>
          </a:xfrm>
        </p:spPr>
        <p:txBody>
          <a:bodyPr/>
          <a:lstStyle/>
          <a:p>
            <a:r>
              <a:rPr lang="en-US" b="1" dirty="0"/>
              <a:t>APPENDIX</a:t>
            </a:r>
          </a:p>
        </p:txBody>
      </p:sp>
    </p:spTree>
    <p:extLst>
      <p:ext uri="{BB962C8B-B14F-4D97-AF65-F5344CB8AC3E}">
        <p14:creationId xmlns:p14="http://schemas.microsoft.com/office/powerpoint/2010/main" val="1403569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C74FA1-BD62-480C-A40C-162B0C576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125" y="912033"/>
            <a:ext cx="7845887" cy="5256310"/>
          </a:xfrm>
          <a:prstGeom prst="rect">
            <a:avLst/>
          </a:prstGeom>
        </p:spPr>
      </p:pic>
      <p:sp>
        <p:nvSpPr>
          <p:cNvPr id="3" name="Title 1">
            <a:extLst>
              <a:ext uri="{FF2B5EF4-FFF2-40B4-BE49-F238E27FC236}">
                <a16:creationId xmlns:a16="http://schemas.microsoft.com/office/drawing/2014/main" id="{5DB9F52D-545A-48C8-8187-BF02EC5BEB2A}"/>
              </a:ext>
            </a:extLst>
          </p:cNvPr>
          <p:cNvSpPr>
            <a:spLocks noGrp="1"/>
          </p:cNvSpPr>
          <p:nvPr>
            <p:ph type="title"/>
          </p:nvPr>
        </p:nvSpPr>
        <p:spPr>
          <a:xfrm>
            <a:off x="189269" y="-218321"/>
            <a:ext cx="10515600" cy="1325563"/>
          </a:xfrm>
        </p:spPr>
        <p:txBody>
          <a:bodyPr/>
          <a:lstStyle/>
          <a:p>
            <a:r>
              <a:rPr kumimoji="0" lang="en-US" sz="4400" b="1" i="0" u="none" strike="noStrike" kern="1200" cap="none" spc="0" normalizeH="0" baseline="0" noProof="0" dirty="0">
                <a:ln>
                  <a:noFill/>
                </a:ln>
                <a:effectLst/>
                <a:uLnTx/>
                <a:uFillTx/>
                <a:latin typeface="Times New Roman"/>
                <a:ea typeface="+mj-ea"/>
                <a:cs typeface="+mj-cs"/>
              </a:rPr>
              <a:t>Project’s Software Architecture</a:t>
            </a:r>
            <a:endParaRPr lang="en-US" dirty="0"/>
          </a:p>
        </p:txBody>
      </p:sp>
    </p:spTree>
    <p:extLst>
      <p:ext uri="{BB962C8B-B14F-4D97-AF65-F5344CB8AC3E}">
        <p14:creationId xmlns:p14="http://schemas.microsoft.com/office/powerpoint/2010/main" val="135529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9FB323-5872-4AAC-8AB2-023FE59F3A88}"/>
              </a:ext>
            </a:extLst>
          </p:cNvPr>
          <p:cNvSpPr/>
          <p:nvPr/>
        </p:nvSpPr>
        <p:spPr>
          <a:xfrm>
            <a:off x="1253448" y="477558"/>
            <a:ext cx="10039392" cy="8513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D1DBD40B-10EE-4A63-A922-FA5A458B7231}"/>
              </a:ext>
            </a:extLst>
          </p:cNvPr>
          <p:cNvSpPr/>
          <p:nvPr/>
        </p:nvSpPr>
        <p:spPr>
          <a:xfrm>
            <a:off x="1253448" y="1500028"/>
            <a:ext cx="10039392" cy="53579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ylinder 6">
            <a:extLst>
              <a:ext uri="{FF2B5EF4-FFF2-40B4-BE49-F238E27FC236}">
                <a16:creationId xmlns:a16="http://schemas.microsoft.com/office/drawing/2014/main" id="{1F89B654-B321-41A5-87A0-54401DB72310}"/>
              </a:ext>
            </a:extLst>
          </p:cNvPr>
          <p:cNvSpPr/>
          <p:nvPr/>
        </p:nvSpPr>
        <p:spPr>
          <a:xfrm>
            <a:off x="1566744" y="4446405"/>
            <a:ext cx="9057440" cy="226332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DB – Layer</a:t>
            </a:r>
          </a:p>
          <a:p>
            <a:r>
              <a:rPr lang="en-US" dirty="0"/>
              <a:t>Step 2 Apply inclusion/ exclusion criteria</a:t>
            </a:r>
            <a:endParaRPr lang="en-US" b="1" dirty="0"/>
          </a:p>
          <a:p>
            <a:r>
              <a:rPr lang="en-US" dirty="0"/>
              <a:t>Step 1 Import records from the Swedish National Archives and the Swedish National Heritage</a:t>
            </a:r>
          </a:p>
        </p:txBody>
      </p:sp>
      <p:sp>
        <p:nvSpPr>
          <p:cNvPr id="8" name="Rectangle 7">
            <a:extLst>
              <a:ext uri="{FF2B5EF4-FFF2-40B4-BE49-F238E27FC236}">
                <a16:creationId xmlns:a16="http://schemas.microsoft.com/office/drawing/2014/main" id="{737383C3-3D80-4DEA-99F9-9C84D1541FA2}"/>
              </a:ext>
            </a:extLst>
          </p:cNvPr>
          <p:cNvSpPr/>
          <p:nvPr/>
        </p:nvSpPr>
        <p:spPr>
          <a:xfrm>
            <a:off x="1618179" y="1591267"/>
            <a:ext cx="8954571" cy="2619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Logic Layer</a:t>
            </a:r>
          </a:p>
          <a:p>
            <a:r>
              <a:rPr lang="en-US" dirty="0"/>
              <a:t>Step 8 AI Techs in humane development</a:t>
            </a:r>
          </a:p>
          <a:p>
            <a:r>
              <a:rPr lang="en-US" dirty="0"/>
              <a:t>Step 7 AI Techs in cultural heritage analysis</a:t>
            </a:r>
          </a:p>
          <a:p>
            <a:r>
              <a:rPr lang="en-US" dirty="0"/>
              <a:t>Step 6 AI in False Information analysis</a:t>
            </a:r>
          </a:p>
          <a:p>
            <a:r>
              <a:rPr lang="en-US" dirty="0"/>
              <a:t>Step 5 Extract the relevant information from the Digitalized-Record </a:t>
            </a:r>
          </a:p>
          <a:p>
            <a:r>
              <a:rPr lang="en-US" dirty="0"/>
              <a:t>Step 4 Optimization: optimize quality of Digitalized-Record</a:t>
            </a:r>
          </a:p>
          <a:p>
            <a:r>
              <a:rPr lang="en-US" dirty="0"/>
              <a:t>Step 3 Digitalization: convert record into computable formats (DOC, PNG, MP3, and MP4)</a:t>
            </a:r>
          </a:p>
        </p:txBody>
      </p:sp>
      <p:sp>
        <p:nvSpPr>
          <p:cNvPr id="9" name="Flowchart: Data 8">
            <a:extLst>
              <a:ext uri="{FF2B5EF4-FFF2-40B4-BE49-F238E27FC236}">
                <a16:creationId xmlns:a16="http://schemas.microsoft.com/office/drawing/2014/main" id="{4CCE980E-1BD8-4CAE-903D-3FEA2D6448BD}"/>
              </a:ext>
            </a:extLst>
          </p:cNvPr>
          <p:cNvSpPr/>
          <p:nvPr/>
        </p:nvSpPr>
        <p:spPr>
          <a:xfrm>
            <a:off x="2434077" y="526567"/>
            <a:ext cx="7322774" cy="75336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UI Layer</a:t>
            </a:r>
          </a:p>
        </p:txBody>
      </p:sp>
      <p:cxnSp>
        <p:nvCxnSpPr>
          <p:cNvPr id="13" name="Straight Connector 12">
            <a:extLst>
              <a:ext uri="{FF2B5EF4-FFF2-40B4-BE49-F238E27FC236}">
                <a16:creationId xmlns:a16="http://schemas.microsoft.com/office/drawing/2014/main" id="{BA64B12A-81DD-468D-8B9A-6DEACEB74FF5}"/>
              </a:ext>
            </a:extLst>
          </p:cNvPr>
          <p:cNvCxnSpPr>
            <a:cxnSpLocks/>
            <a:stCxn id="8" idx="2"/>
            <a:endCxn id="7" idx="0"/>
          </p:cNvCxnSpPr>
          <p:nvPr/>
        </p:nvCxnSpPr>
        <p:spPr>
          <a:xfrm flipH="1">
            <a:off x="6095464" y="4210712"/>
            <a:ext cx="1" cy="801525"/>
          </a:xfrm>
          <a:prstGeom prst="line">
            <a:avLst/>
          </a:prstGeom>
          <a:ln w="142875">
            <a:solidFill>
              <a:schemeClr val="accent2"/>
            </a:solidFill>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25D5BC1-9F12-4A3A-B618-A1C939C7B8CE}"/>
              </a:ext>
            </a:extLst>
          </p:cNvPr>
          <p:cNvCxnSpPr>
            <a:cxnSpLocks/>
            <a:stCxn id="8" idx="0"/>
            <a:endCxn id="9" idx="4"/>
          </p:cNvCxnSpPr>
          <p:nvPr/>
        </p:nvCxnSpPr>
        <p:spPr>
          <a:xfrm flipH="1" flipV="1">
            <a:off x="6095464" y="1279932"/>
            <a:ext cx="1" cy="311335"/>
          </a:xfrm>
          <a:prstGeom prst="line">
            <a:avLst/>
          </a:prstGeom>
          <a:ln w="139700">
            <a:solidFill>
              <a:schemeClr val="accent2">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5433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13ED01-8F50-4162-A970-D60842DDF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3" y="748109"/>
            <a:ext cx="5727428" cy="2184379"/>
          </a:xfrm>
          <a:prstGeom prst="rect">
            <a:avLst/>
          </a:prstGeom>
        </p:spPr>
      </p:pic>
      <p:sp>
        <p:nvSpPr>
          <p:cNvPr id="9" name="TextBox 8">
            <a:extLst>
              <a:ext uri="{FF2B5EF4-FFF2-40B4-BE49-F238E27FC236}">
                <a16:creationId xmlns:a16="http://schemas.microsoft.com/office/drawing/2014/main" id="{074BB5D1-A2FD-4EB3-859C-42CFFDDFC509}"/>
              </a:ext>
            </a:extLst>
          </p:cNvPr>
          <p:cNvSpPr txBox="1"/>
          <p:nvPr/>
        </p:nvSpPr>
        <p:spPr>
          <a:xfrm>
            <a:off x="234012" y="2603858"/>
            <a:ext cx="5063852" cy="400110"/>
          </a:xfrm>
          <a:prstGeom prst="rect">
            <a:avLst/>
          </a:prstGeom>
          <a:noFill/>
        </p:spPr>
        <p:txBody>
          <a:bodyPr wrap="square">
            <a:spAutoFit/>
          </a:bodyPr>
          <a:lstStyle/>
          <a:p>
            <a:r>
              <a:rPr lang="en-US" sz="2000" b="1" dirty="0"/>
              <a:t>Human Archaeology and Ancient of Iraq </a:t>
            </a:r>
          </a:p>
        </p:txBody>
      </p:sp>
      <p:pic>
        <p:nvPicPr>
          <p:cNvPr id="18" name="Picture 17">
            <a:extLst>
              <a:ext uri="{FF2B5EF4-FFF2-40B4-BE49-F238E27FC236}">
                <a16:creationId xmlns:a16="http://schemas.microsoft.com/office/drawing/2014/main" id="{5D39343B-89D4-4862-B1D7-ED45EF569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7" y="3048409"/>
            <a:ext cx="4992346" cy="2184379"/>
          </a:xfrm>
          <a:prstGeom prst="rect">
            <a:avLst/>
          </a:prstGeom>
        </p:spPr>
      </p:pic>
      <p:sp>
        <p:nvSpPr>
          <p:cNvPr id="20" name="TextBox 19">
            <a:extLst>
              <a:ext uri="{FF2B5EF4-FFF2-40B4-BE49-F238E27FC236}">
                <a16:creationId xmlns:a16="http://schemas.microsoft.com/office/drawing/2014/main" id="{2474EB35-3CD9-4B05-99BF-AA11F302CC64}"/>
              </a:ext>
            </a:extLst>
          </p:cNvPr>
          <p:cNvSpPr txBox="1"/>
          <p:nvPr/>
        </p:nvSpPr>
        <p:spPr>
          <a:xfrm>
            <a:off x="0" y="5217384"/>
            <a:ext cx="6286014" cy="369332"/>
          </a:xfrm>
          <a:prstGeom prst="rect">
            <a:avLst/>
          </a:prstGeom>
          <a:noFill/>
        </p:spPr>
        <p:txBody>
          <a:bodyPr wrap="square">
            <a:spAutoFit/>
          </a:bodyPr>
          <a:lstStyle/>
          <a:p>
            <a:r>
              <a:rPr lang="en-US" b="1" dirty="0"/>
              <a:t>The Story of Civilization by Ariel Durant and Will Durant</a:t>
            </a:r>
          </a:p>
        </p:txBody>
      </p:sp>
      <p:pic>
        <p:nvPicPr>
          <p:cNvPr id="1026" name="Picture 2">
            <a:extLst>
              <a:ext uri="{FF2B5EF4-FFF2-40B4-BE49-F238E27FC236}">
                <a16:creationId xmlns:a16="http://schemas.microsoft.com/office/drawing/2014/main" id="{4B172711-A95A-47E7-BADA-0EBF352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449" y="2527539"/>
            <a:ext cx="2144945" cy="32335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CDFA9C-863F-4A86-A89F-1802A92A5E68}"/>
              </a:ext>
            </a:extLst>
          </p:cNvPr>
          <p:cNvSpPr txBox="1"/>
          <p:nvPr/>
        </p:nvSpPr>
        <p:spPr>
          <a:xfrm>
            <a:off x="234012" y="216439"/>
            <a:ext cx="2930098" cy="707886"/>
          </a:xfrm>
          <a:prstGeom prst="rect">
            <a:avLst/>
          </a:prstGeom>
          <a:noFill/>
        </p:spPr>
        <p:txBody>
          <a:bodyPr wrap="none" rtlCol="0">
            <a:spAutoFit/>
          </a:bodyPr>
          <a:lstStyle/>
          <a:p>
            <a:r>
              <a:rPr lang="en-US" sz="4000" b="1" dirty="0"/>
              <a:t>I inspired by:</a:t>
            </a:r>
          </a:p>
        </p:txBody>
      </p:sp>
      <p:sp>
        <p:nvSpPr>
          <p:cNvPr id="24" name="TextBox 23">
            <a:extLst>
              <a:ext uri="{FF2B5EF4-FFF2-40B4-BE49-F238E27FC236}">
                <a16:creationId xmlns:a16="http://schemas.microsoft.com/office/drawing/2014/main" id="{024F5BC6-3A24-4A38-B895-32BE1980D06D}"/>
              </a:ext>
            </a:extLst>
          </p:cNvPr>
          <p:cNvSpPr txBox="1"/>
          <p:nvPr/>
        </p:nvSpPr>
        <p:spPr>
          <a:xfrm>
            <a:off x="4943678" y="5691698"/>
            <a:ext cx="3375310" cy="369332"/>
          </a:xfrm>
          <a:prstGeom prst="rect">
            <a:avLst/>
          </a:prstGeom>
          <a:noFill/>
        </p:spPr>
        <p:txBody>
          <a:bodyPr wrap="square" rtlCol="0">
            <a:spAutoFit/>
          </a:bodyPr>
          <a:lstStyle/>
          <a:p>
            <a:r>
              <a:rPr lang="en-US" b="1" i="0" dirty="0">
                <a:solidFill>
                  <a:srgbClr val="E8EAED"/>
                </a:solidFill>
                <a:effectLst/>
                <a:latin typeface="arial" panose="020B0604020202020204" pitchFamily="34" charset="0"/>
              </a:rPr>
              <a:t>Human–computer interaction</a:t>
            </a:r>
            <a:endParaRPr lang="en-US" b="1" dirty="0"/>
          </a:p>
        </p:txBody>
      </p:sp>
      <p:sp>
        <p:nvSpPr>
          <p:cNvPr id="25" name="TextBox 24">
            <a:extLst>
              <a:ext uri="{FF2B5EF4-FFF2-40B4-BE49-F238E27FC236}">
                <a16:creationId xmlns:a16="http://schemas.microsoft.com/office/drawing/2014/main" id="{42CF4845-066B-4DCE-B476-F3B6C838677E}"/>
              </a:ext>
            </a:extLst>
          </p:cNvPr>
          <p:cNvSpPr txBox="1"/>
          <p:nvPr/>
        </p:nvSpPr>
        <p:spPr>
          <a:xfrm>
            <a:off x="9034439" y="3702955"/>
            <a:ext cx="3246120" cy="2554545"/>
          </a:xfrm>
          <a:prstGeom prst="rect">
            <a:avLst/>
          </a:prstGeom>
          <a:noFill/>
        </p:spPr>
        <p:txBody>
          <a:bodyPr wrap="square" rtlCol="0">
            <a:spAutoFit/>
          </a:bodyPr>
          <a:lstStyle/>
          <a:p>
            <a:r>
              <a:rPr lang="en-US" sz="4000" b="1" dirty="0"/>
              <a:t>,they have had </a:t>
            </a:r>
          </a:p>
          <a:p>
            <a:r>
              <a:rPr lang="en-US" sz="4000" b="1" dirty="0"/>
              <a:t>the greatest impact on me.</a:t>
            </a:r>
          </a:p>
        </p:txBody>
      </p:sp>
      <p:pic>
        <p:nvPicPr>
          <p:cNvPr id="9218" name="Picture 2">
            <a:extLst>
              <a:ext uri="{FF2B5EF4-FFF2-40B4-BE49-F238E27FC236}">
                <a16:creationId xmlns:a16="http://schemas.microsoft.com/office/drawing/2014/main" id="{1E887081-D82F-4FD9-AEF9-588A2C264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0632" y="254931"/>
            <a:ext cx="3163430" cy="17794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C210530-4177-4E35-9838-319046E9D7D4}"/>
              </a:ext>
            </a:extLst>
          </p:cNvPr>
          <p:cNvSpPr txBox="1"/>
          <p:nvPr/>
        </p:nvSpPr>
        <p:spPr>
          <a:xfrm>
            <a:off x="5737237" y="318945"/>
            <a:ext cx="2917595" cy="400110"/>
          </a:xfrm>
          <a:prstGeom prst="rect">
            <a:avLst/>
          </a:prstGeom>
          <a:noFill/>
        </p:spPr>
        <p:txBody>
          <a:bodyPr wrap="square">
            <a:spAutoFit/>
          </a:bodyPr>
          <a:lstStyle/>
          <a:p>
            <a:r>
              <a:rPr lang="en-US" sz="2000" b="1" dirty="0"/>
              <a:t>Renewable energy</a:t>
            </a:r>
          </a:p>
        </p:txBody>
      </p:sp>
      <p:pic>
        <p:nvPicPr>
          <p:cNvPr id="9220" name="Picture 4" descr="Word cloud concept illustration of  freedom liberty - 6163989">
            <a:extLst>
              <a:ext uri="{FF2B5EF4-FFF2-40B4-BE49-F238E27FC236}">
                <a16:creationId xmlns:a16="http://schemas.microsoft.com/office/drawing/2014/main" id="{BEDA5E9C-E4B6-473A-8A2E-89F8ADF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1726" y="2132486"/>
            <a:ext cx="3366624" cy="167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0BF9DB-A208-4369-8BEC-723C0207B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2" y="436077"/>
            <a:ext cx="10914620" cy="6293534"/>
          </a:xfrm>
          <a:prstGeom prst="rect">
            <a:avLst/>
          </a:prstGeom>
        </p:spPr>
      </p:pic>
      <p:sp>
        <p:nvSpPr>
          <p:cNvPr id="7" name="TextBox 6">
            <a:extLst>
              <a:ext uri="{FF2B5EF4-FFF2-40B4-BE49-F238E27FC236}">
                <a16:creationId xmlns:a16="http://schemas.microsoft.com/office/drawing/2014/main" id="{DB8937F7-5D90-43DF-ABC8-42DAD3592A78}"/>
              </a:ext>
            </a:extLst>
          </p:cNvPr>
          <p:cNvSpPr txBox="1"/>
          <p:nvPr/>
        </p:nvSpPr>
        <p:spPr>
          <a:xfrm>
            <a:off x="519092" y="128389"/>
            <a:ext cx="10576997" cy="369332"/>
          </a:xfrm>
          <a:prstGeom prst="rect">
            <a:avLst/>
          </a:prstGeom>
          <a:noFill/>
        </p:spPr>
        <p:txBody>
          <a:bodyPr wrap="square">
            <a:spAutoFit/>
          </a:bodyPr>
          <a:lstStyle/>
          <a:p>
            <a:r>
              <a:rPr lang="en-US" sz="1800" dirty="0"/>
              <a:t>Einstein's 1925 manuscript, Python – Tesseract, by Heider Jeffer. </a:t>
            </a:r>
          </a:p>
        </p:txBody>
      </p:sp>
    </p:spTree>
    <p:extLst>
      <p:ext uri="{BB962C8B-B14F-4D97-AF65-F5344CB8AC3E}">
        <p14:creationId xmlns:p14="http://schemas.microsoft.com/office/powerpoint/2010/main" val="1802952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F6E-F590-4D12-8865-395BB8F92541}"/>
              </a:ext>
            </a:extLst>
          </p:cNvPr>
          <p:cNvSpPr>
            <a:spLocks noGrp="1"/>
          </p:cNvSpPr>
          <p:nvPr>
            <p:ph type="title"/>
          </p:nvPr>
        </p:nvSpPr>
        <p:spPr>
          <a:xfrm>
            <a:off x="92467" y="365125"/>
            <a:ext cx="11261333" cy="1325563"/>
          </a:xfrm>
        </p:spPr>
        <p:txBody>
          <a:bodyPr/>
          <a:lstStyle/>
          <a:p>
            <a:pPr algn="ctr"/>
            <a:r>
              <a:rPr lang="en-US" b="1" dirty="0"/>
              <a:t>Please don’t forget to follow this project at GitHub</a:t>
            </a:r>
          </a:p>
        </p:txBody>
      </p:sp>
      <p:sp>
        <p:nvSpPr>
          <p:cNvPr id="3" name="Content Placeholder 2">
            <a:extLst>
              <a:ext uri="{FF2B5EF4-FFF2-40B4-BE49-F238E27FC236}">
                <a16:creationId xmlns:a16="http://schemas.microsoft.com/office/drawing/2014/main" id="{B81B6D25-451D-4BFD-B197-477D89A769B8}"/>
              </a:ext>
            </a:extLst>
          </p:cNvPr>
          <p:cNvSpPr>
            <a:spLocks noGrp="1"/>
          </p:cNvSpPr>
          <p:nvPr>
            <p:ph idx="1"/>
          </p:nvPr>
        </p:nvSpPr>
        <p:spPr/>
        <p:txBody>
          <a:bodyPr/>
          <a:lstStyle/>
          <a:p>
            <a:pPr marL="0" indent="0">
              <a:buNone/>
            </a:pPr>
            <a:r>
              <a:rPr lang="en-US" dirty="0"/>
              <a:t>AT: </a:t>
            </a:r>
            <a:r>
              <a:rPr lang="en-US" dirty="0">
                <a:hlinkClick r:id="rId2"/>
              </a:rPr>
              <a:t>https://github.com/HeiderJeffer/Ph.D-position-at-Linnaeus-University</a:t>
            </a:r>
            <a:endParaRPr lang="en-US" dirty="0"/>
          </a:p>
        </p:txBody>
      </p:sp>
    </p:spTree>
    <p:extLst>
      <p:ext uri="{BB962C8B-B14F-4D97-AF65-F5344CB8AC3E}">
        <p14:creationId xmlns:p14="http://schemas.microsoft.com/office/powerpoint/2010/main" val="153552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9C34-9410-44D0-AD19-330106C94122}"/>
              </a:ext>
            </a:extLst>
          </p:cNvPr>
          <p:cNvSpPr>
            <a:spLocks noGrp="1"/>
          </p:cNvSpPr>
          <p:nvPr>
            <p:ph type="title"/>
          </p:nvPr>
        </p:nvSpPr>
        <p:spPr>
          <a:xfrm>
            <a:off x="5828979" y="1542390"/>
            <a:ext cx="5987101" cy="2704490"/>
          </a:xfrm>
        </p:spPr>
        <p:txBody>
          <a:bodyPr vert="horz" lIns="91440" tIns="45720" rIns="91440" bIns="45720" rtlCol="0" anchor="b">
            <a:noAutofit/>
          </a:bodyPr>
          <a:lstStyle/>
          <a:p>
            <a:r>
              <a:rPr lang="en-US" sz="9000" b="1" dirty="0"/>
              <a:t>Thank You</a:t>
            </a:r>
          </a:p>
        </p:txBody>
      </p:sp>
      <p:pic>
        <p:nvPicPr>
          <p:cNvPr id="6" name="Graphic 5" descr="Smiling Face with No Fill">
            <a:extLst>
              <a:ext uri="{FF2B5EF4-FFF2-40B4-BE49-F238E27FC236}">
                <a16:creationId xmlns:a16="http://schemas.microsoft.com/office/drawing/2014/main" id="{DCA5D2B7-0E1A-4E12-A12B-F6AFEDB00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35449"/>
            <a:ext cx="5987101" cy="5987101"/>
          </a:xfrm>
          <a:prstGeom prst="rect">
            <a:avLst/>
          </a:prstGeom>
          <a:effectLst/>
        </p:spPr>
      </p:pic>
    </p:spTree>
    <p:extLst>
      <p:ext uri="{BB962C8B-B14F-4D97-AF65-F5344CB8AC3E}">
        <p14:creationId xmlns:p14="http://schemas.microsoft.com/office/powerpoint/2010/main" val="2302161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1BB69A-0AE2-4566-ACD3-3261F0A03201}"/>
              </a:ext>
            </a:extLst>
          </p:cNvPr>
          <p:cNvSpPr txBox="1">
            <a:spLocks/>
          </p:cNvSpPr>
          <p:nvPr/>
        </p:nvSpPr>
        <p:spPr>
          <a:xfrm>
            <a:off x="1497293" y="1783302"/>
            <a:ext cx="10161258" cy="2075180"/>
          </a:xfrm>
          <a:prstGeom prst="rect">
            <a:avLst/>
          </a:prstGeom>
          <a:ln>
            <a:no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a:t>Questions, please?</a:t>
            </a:r>
            <a:endParaRPr lang="en-US" sz="8000" b="1" dirty="0"/>
          </a:p>
        </p:txBody>
      </p:sp>
    </p:spTree>
    <p:extLst>
      <p:ext uri="{BB962C8B-B14F-4D97-AF65-F5344CB8AC3E}">
        <p14:creationId xmlns:p14="http://schemas.microsoft.com/office/powerpoint/2010/main" val="80438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2EBA95-A8C3-4019-936B-D6FDAFDBF6BA}"/>
              </a:ext>
            </a:extLst>
          </p:cNvPr>
          <p:cNvSpPr>
            <a:spLocks noGrp="1"/>
          </p:cNvSpPr>
          <p:nvPr>
            <p:ph type="title"/>
          </p:nvPr>
        </p:nvSpPr>
        <p:spPr>
          <a:xfrm>
            <a:off x="1947809" y="2369246"/>
            <a:ext cx="10515600" cy="1325562"/>
          </a:xfrm>
        </p:spPr>
        <p:txBody>
          <a:bodyPr/>
          <a:lstStyle/>
          <a:p>
            <a:r>
              <a:rPr lang="en-US" b="1" dirty="0"/>
              <a:t>Problem Statement and Motivation </a:t>
            </a:r>
          </a:p>
        </p:txBody>
      </p:sp>
    </p:spTree>
    <p:extLst>
      <p:ext uri="{BB962C8B-B14F-4D97-AF65-F5344CB8AC3E}">
        <p14:creationId xmlns:p14="http://schemas.microsoft.com/office/powerpoint/2010/main" val="29745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0FF13-F3EF-4E90-B180-E2C601362C44}"/>
              </a:ext>
            </a:extLst>
          </p:cNvPr>
          <p:cNvSpPr>
            <a:spLocks noGrp="1"/>
          </p:cNvSpPr>
          <p:nvPr>
            <p:ph idx="1"/>
          </p:nvPr>
        </p:nvSpPr>
        <p:spPr>
          <a:xfrm>
            <a:off x="216408" y="729465"/>
            <a:ext cx="11759184" cy="6045725"/>
          </a:xfrm>
        </p:spPr>
        <p:txBody>
          <a:bodyPr>
            <a:noAutofit/>
          </a:bodyPr>
          <a:lstStyle/>
          <a:p>
            <a:pPr algn="just"/>
            <a:r>
              <a:rPr lang="en-US" dirty="0"/>
              <a:t>AI has played a major role in the digitalization of society and creating new technologies than ever before, but, on the other hand.</a:t>
            </a:r>
          </a:p>
          <a:p>
            <a:pPr algn="just"/>
            <a:endParaRPr lang="en-US" dirty="0"/>
          </a:p>
          <a:p>
            <a:pPr algn="just"/>
            <a:r>
              <a:rPr lang="en-US" dirty="0"/>
              <a:t>Ethics, principles, democracy, equalities, criminal justice and morality  are important human features and AI still grow uncontrollably lack of these features, without any scientific models, or theoretical foundation that could investigate, evaluate, improve and invest in the  AI Techs regarding to  human development </a:t>
            </a:r>
          </a:p>
        </p:txBody>
      </p:sp>
    </p:spTree>
    <p:extLst>
      <p:ext uri="{BB962C8B-B14F-4D97-AF65-F5344CB8AC3E}">
        <p14:creationId xmlns:p14="http://schemas.microsoft.com/office/powerpoint/2010/main" val="371853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1822D9-19C7-40F8-829B-2FDED2E735D4}"/>
              </a:ext>
            </a:extLst>
          </p:cNvPr>
          <p:cNvSpPr>
            <a:spLocks noGrp="1"/>
          </p:cNvSpPr>
          <p:nvPr>
            <p:ph idx="1"/>
          </p:nvPr>
        </p:nvSpPr>
        <p:spPr>
          <a:xfrm>
            <a:off x="-235450" y="1695237"/>
            <a:ext cx="12662899" cy="3637051"/>
          </a:xfrm>
        </p:spPr>
        <p:txBody>
          <a:bodyPr>
            <a:normAutofit/>
          </a:bodyPr>
          <a:lstStyle/>
          <a:p>
            <a:pPr marL="0" indent="0" algn="ctr">
              <a:buNone/>
            </a:pPr>
            <a:endParaRPr lang="en-US" sz="3000" b="1" dirty="0"/>
          </a:p>
          <a:p>
            <a:pPr marL="0" indent="0" algn="ctr">
              <a:buNone/>
            </a:pPr>
            <a:r>
              <a:rPr lang="en-US" sz="3000" b="1" dirty="0"/>
              <a:t>We live in world of AI fake news and propaganda</a:t>
            </a:r>
          </a:p>
          <a:p>
            <a:pPr marL="0" indent="0" algn="ctr">
              <a:buNone/>
            </a:pPr>
            <a:endParaRPr lang="en-US" sz="3000" b="1" dirty="0"/>
          </a:p>
          <a:p>
            <a:pPr marL="0" indent="0" algn="ctr">
              <a:buNone/>
            </a:pPr>
            <a:r>
              <a:rPr lang="en-US" sz="3000" b="1" dirty="0"/>
              <a:t>AI Techs in Digital Humanities and Digital Knowledge is a Hot Project  </a:t>
            </a:r>
            <a:br>
              <a:rPr lang="en-US" sz="3000" b="1" dirty="0"/>
            </a:br>
            <a:br>
              <a:rPr lang="en-US" sz="3000" b="1" dirty="0"/>
            </a:br>
            <a:r>
              <a:rPr lang="en-US" sz="3000" b="1" dirty="0"/>
              <a:t>It is happening now</a:t>
            </a:r>
            <a:br>
              <a:rPr lang="en-US" sz="3000" b="1" dirty="0"/>
            </a:br>
            <a:r>
              <a:rPr lang="en-US" sz="3000" b="1" dirty="0"/>
              <a:t> </a:t>
            </a:r>
          </a:p>
        </p:txBody>
      </p:sp>
    </p:spTree>
    <p:extLst>
      <p:ext uri="{BB962C8B-B14F-4D97-AF65-F5344CB8AC3E}">
        <p14:creationId xmlns:p14="http://schemas.microsoft.com/office/powerpoint/2010/main" val="197097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0226-603F-4E44-A4C8-D316C4A1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215501"/>
          </a:xfrm>
          <a:prstGeom prst="rect">
            <a:avLst/>
          </a:prstGeom>
        </p:spPr>
      </p:pic>
      <p:sp>
        <p:nvSpPr>
          <p:cNvPr id="4" name="TextBox 3">
            <a:extLst>
              <a:ext uri="{FF2B5EF4-FFF2-40B4-BE49-F238E27FC236}">
                <a16:creationId xmlns:a16="http://schemas.microsoft.com/office/drawing/2014/main" id="{D5B42E4D-CAD7-4D89-8363-0B4D1DC44236}"/>
              </a:ext>
            </a:extLst>
          </p:cNvPr>
          <p:cNvSpPr txBox="1"/>
          <p:nvPr/>
        </p:nvSpPr>
        <p:spPr>
          <a:xfrm>
            <a:off x="6234700" y="3781562"/>
            <a:ext cx="5957300" cy="2400657"/>
          </a:xfrm>
          <a:prstGeom prst="rect">
            <a:avLst/>
          </a:prstGeom>
          <a:noFill/>
        </p:spPr>
        <p:txBody>
          <a:bodyPr wrap="square">
            <a:spAutoFit/>
          </a:bodyPr>
          <a:lstStyle/>
          <a:p>
            <a:pPr marL="0" indent="0" algn="ctr">
              <a:buNone/>
            </a:pPr>
            <a:r>
              <a:rPr lang="en-US" sz="3000" b="1" dirty="0"/>
              <a:t>“The world is a dangerous place, not because of those who do evil, but because of those who look on and do nothing. “</a:t>
            </a:r>
          </a:p>
          <a:p>
            <a:pPr marL="0" indent="0" algn="ctr">
              <a:buNone/>
            </a:pPr>
            <a:r>
              <a:rPr lang="en-US" sz="3000" b="1" dirty="0"/>
              <a:t>- Albert Einstein</a:t>
            </a:r>
          </a:p>
        </p:txBody>
      </p:sp>
    </p:spTree>
    <p:extLst>
      <p:ext uri="{BB962C8B-B14F-4D97-AF65-F5344CB8AC3E}">
        <p14:creationId xmlns:p14="http://schemas.microsoft.com/office/powerpoint/2010/main" val="864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95C77-801A-43EE-82CC-764087AF25E7}"/>
              </a:ext>
            </a:extLst>
          </p:cNvPr>
          <p:cNvSpPr>
            <a:spLocks noGrp="1"/>
          </p:cNvSpPr>
          <p:nvPr>
            <p:ph idx="1"/>
          </p:nvPr>
        </p:nvSpPr>
        <p:spPr>
          <a:xfrm>
            <a:off x="756005" y="551628"/>
            <a:ext cx="11079823" cy="5859445"/>
          </a:xfrm>
        </p:spPr>
        <p:txBody>
          <a:bodyPr>
            <a:normAutofit fontScale="92500" lnSpcReduction="10000"/>
          </a:bodyPr>
          <a:lstStyle/>
          <a:p>
            <a:pPr algn="just"/>
            <a:r>
              <a:rPr lang="en-US" dirty="0"/>
              <a:t> We live in these outcomes, they are the biggest threat modern humans have ever faced, and still happening now in (2023) the time I am writing this presentation.</a:t>
            </a:r>
          </a:p>
          <a:p>
            <a:pPr marL="0" indent="0" algn="just">
              <a:buNone/>
            </a:pPr>
            <a:endParaRPr lang="en-US" dirty="0"/>
          </a:p>
          <a:p>
            <a:pPr algn="just"/>
            <a:r>
              <a:rPr lang="en-US" dirty="0"/>
              <a:t>Building bridges with archival science, digital humanities, media technology, and computer science to combat these challenges , and to start quickly in this project to address and investigate these challenges and to contribute new knowledge to the fields, as soon as humanly possible</a:t>
            </a:r>
          </a:p>
          <a:p>
            <a:pPr algn="just"/>
            <a:endParaRPr lang="en-US" dirty="0"/>
          </a:p>
          <a:p>
            <a:pPr algn="just"/>
            <a:r>
              <a:rPr lang="en-US" dirty="0"/>
              <a:t>Investigate and evaluate the AI Techs is required to benefit the institutions and societies, help future-proof cultural heritage institutions, serve public interest, approaching the archival principles and humane development.</a:t>
            </a:r>
          </a:p>
          <a:p>
            <a:pPr algn="just"/>
            <a:endParaRPr lang="en-US" dirty="0"/>
          </a:p>
          <a:p>
            <a:pPr algn="just"/>
            <a:r>
              <a:rPr lang="en-US" dirty="0"/>
              <a:t>Investigate and evaluate the AI Techs in human development is required to empower people, transform lives for peace freedom strength</a:t>
            </a:r>
          </a:p>
          <a:p>
            <a:pPr algn="just"/>
            <a:endParaRPr lang="en-US" dirty="0"/>
          </a:p>
        </p:txBody>
      </p:sp>
    </p:spTree>
    <p:extLst>
      <p:ext uri="{BB962C8B-B14F-4D97-AF65-F5344CB8AC3E}">
        <p14:creationId xmlns:p14="http://schemas.microsoft.com/office/powerpoint/2010/main" val="32274086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3527</TotalTime>
  <Words>2902</Words>
  <Application>Microsoft Office PowerPoint</Application>
  <PresentationFormat>Widescreen</PresentationFormat>
  <Paragraphs>207</Paragraphs>
  <Slides>43</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vt:lpstr>
      <vt:lpstr>Calibri</vt:lpstr>
      <vt:lpstr>Calibri Light</vt:lpstr>
      <vt:lpstr>Times New Roman</vt:lpstr>
      <vt:lpstr>Wingdings</vt:lpstr>
      <vt:lpstr>Office Theme</vt:lpstr>
      <vt:lpstr>Artificial Intelligence as a risk and opportunity for the authenticity of archives</vt:lpstr>
      <vt:lpstr>You can follow this project at GitHub</vt:lpstr>
      <vt:lpstr>Why I Chose this Project?</vt:lpstr>
      <vt:lpstr>PowerPoint Presentation</vt:lpstr>
      <vt:lpstr>Problem Statement and Motivation </vt:lpstr>
      <vt:lpstr>PowerPoint Presentation</vt:lpstr>
      <vt:lpstr>PowerPoint Presentation</vt:lpstr>
      <vt:lpstr>PowerPoint Presentation</vt:lpstr>
      <vt:lpstr>PowerPoint Presentation</vt:lpstr>
      <vt:lpstr>Research objective</vt:lpstr>
      <vt:lpstr>Purpose and aims</vt:lpstr>
      <vt:lpstr>Background and Related Work</vt:lpstr>
      <vt:lpstr>PowerPoint Presentation</vt:lpstr>
      <vt:lpstr>PowerPoint Presentation</vt:lpstr>
      <vt:lpstr>PowerPoint Presentation</vt:lpstr>
      <vt:lpstr>PowerPoint Presentation</vt:lpstr>
      <vt:lpstr>Research Approach</vt:lpstr>
      <vt:lpstr>PowerPoint Presentation</vt:lpstr>
      <vt:lpstr>Data Collection</vt:lpstr>
      <vt:lpstr>Data Collection</vt:lpstr>
      <vt:lpstr>Data Collection</vt:lpstr>
      <vt:lpstr>Data Collection</vt:lpstr>
      <vt:lpstr>Data Collection</vt:lpstr>
      <vt:lpstr>Data analysis</vt:lpstr>
      <vt:lpstr>Data analysis</vt:lpstr>
      <vt:lpstr>Data analysis</vt:lpstr>
      <vt:lpstr>Software Architecture</vt:lpstr>
      <vt:lpstr>Research Finding</vt:lpstr>
      <vt:lpstr>PowerPoint Presentation</vt:lpstr>
      <vt:lpstr>Research Finding</vt:lpstr>
      <vt:lpstr>Requirements</vt:lpstr>
      <vt:lpstr>Plan DRP 1 , and DRP 2</vt:lpstr>
      <vt:lpstr>PowerPoint Presentation</vt:lpstr>
      <vt:lpstr>Project Contribution to WASP-HS</vt:lpstr>
      <vt:lpstr>Bibliography</vt:lpstr>
      <vt:lpstr>Bibliography</vt:lpstr>
      <vt:lpstr>APPENDIX</vt:lpstr>
      <vt:lpstr>Project’s Software Architecture</vt:lpstr>
      <vt:lpstr>PowerPoint Presentation</vt:lpstr>
      <vt:lpstr>PowerPoint Presentation</vt:lpstr>
      <vt:lpstr>Please don’t forget to follow this project at GitHub</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313</dc:creator>
  <cp:lastModifiedBy>313</cp:lastModifiedBy>
  <cp:revision>348</cp:revision>
  <dcterms:created xsi:type="dcterms:W3CDTF">2023-05-26T01:44:33Z</dcterms:created>
  <dcterms:modified xsi:type="dcterms:W3CDTF">2023-06-01T20:11:19Z</dcterms:modified>
</cp:coreProperties>
</file>